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302" r:id="rId3"/>
    <p:sldId id="257" r:id="rId4"/>
    <p:sldId id="272" r:id="rId5"/>
    <p:sldId id="273" r:id="rId6"/>
    <p:sldId id="274" r:id="rId7"/>
    <p:sldId id="259" r:id="rId8"/>
    <p:sldId id="275" r:id="rId9"/>
    <p:sldId id="262" r:id="rId10"/>
    <p:sldId id="261" r:id="rId11"/>
    <p:sldId id="270" r:id="rId12"/>
    <p:sldId id="276" r:id="rId13"/>
    <p:sldId id="265" r:id="rId14"/>
    <p:sldId id="267" r:id="rId15"/>
    <p:sldId id="263" r:id="rId16"/>
    <p:sldId id="268" r:id="rId17"/>
    <p:sldId id="269" r:id="rId18"/>
    <p:sldId id="278" r:id="rId19"/>
    <p:sldId id="277" r:id="rId20"/>
    <p:sldId id="279" r:id="rId21"/>
    <p:sldId id="271" r:id="rId22"/>
    <p:sldId id="307" r:id="rId23"/>
    <p:sldId id="281" r:id="rId24"/>
    <p:sldId id="300" r:id="rId25"/>
    <p:sldId id="309" r:id="rId26"/>
    <p:sldId id="310" r:id="rId27"/>
    <p:sldId id="301" r:id="rId28"/>
    <p:sldId id="312" r:id="rId29"/>
    <p:sldId id="289" r:id="rId30"/>
    <p:sldId id="290" r:id="rId31"/>
    <p:sldId id="291" r:id="rId32"/>
    <p:sldId id="282" r:id="rId33"/>
    <p:sldId id="283" r:id="rId34"/>
    <p:sldId id="311" r:id="rId35"/>
    <p:sldId id="288" r:id="rId36"/>
    <p:sldId id="284" r:id="rId37"/>
    <p:sldId id="285" r:id="rId38"/>
    <p:sldId id="298" r:id="rId39"/>
    <p:sldId id="299" r:id="rId40"/>
    <p:sldId id="295" r:id="rId41"/>
    <p:sldId id="294" r:id="rId42"/>
    <p:sldId id="296" r:id="rId43"/>
    <p:sldId id="316" r:id="rId44"/>
    <p:sldId id="306" r:id="rId45"/>
    <p:sldId id="313" r:id="rId46"/>
    <p:sldId id="314" r:id="rId47"/>
    <p:sldId id="315" r:id="rId48"/>
    <p:sldId id="293" r:id="rId49"/>
    <p:sldId id="287" r:id="rId50"/>
    <p:sldId id="297" r:id="rId51"/>
    <p:sldId id="303" r:id="rId52"/>
    <p:sldId id="317" r:id="rId53"/>
    <p:sldId id="30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C9EB-134F-2F44-B557-764F7D828390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C4352-5E1E-8E4A-B03F-3A2400C84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C4352-5E1E-8E4A-B03F-3A2400C844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C4352-5E1E-8E4A-B03F-3A2400C844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C4352-5E1E-8E4A-B03F-3A2400C844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CC02-02E4-3C4F-A87A-30DBF8D0D47C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295A-D04A-D443-94CF-A0B51E63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ermany" TargetMode="External"/><Relationship Id="rId13" Type="http://schemas.openxmlformats.org/officeDocument/2006/relationships/hyperlink" Target="http://en.wikipedia.org/wiki/Spain" TargetMode="External"/><Relationship Id="rId3" Type="http://schemas.openxmlformats.org/officeDocument/2006/relationships/hyperlink" Target="http://en.wikipedia.org/wiki/List_of_countries_by_GDP_(nominal)#cite_note-imf2008gdp-world-eu-3" TargetMode="External"/><Relationship Id="rId7" Type="http://schemas.openxmlformats.org/officeDocument/2006/relationships/hyperlink" Target="http://en.wikipedia.org/wiki/List_of_countries_by_GDP_(nominal)#fn_h" TargetMode="External"/><Relationship Id="rId12" Type="http://schemas.openxmlformats.org/officeDocument/2006/relationships/hyperlink" Target="http://en.wikipedia.org/wiki/Russia" TargetMode="External"/><Relationship Id="rId17" Type="http://schemas.openxmlformats.org/officeDocument/2006/relationships/hyperlink" Target="http://en.wikipedia.org/wiki/Mexico" TargetMode="External"/><Relationship Id="rId2" Type="http://schemas.openxmlformats.org/officeDocument/2006/relationships/hyperlink" Target="http://en.wikipedia.org/wiki/European_Union" TargetMode="External"/><Relationship Id="rId16" Type="http://schemas.openxmlformats.org/officeDocument/2006/relationships/hyperlink" Target="http://en.wikipedia.org/wiki/In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eople's_Republic_of_China" TargetMode="External"/><Relationship Id="rId11" Type="http://schemas.openxmlformats.org/officeDocument/2006/relationships/hyperlink" Target="http://en.wikipedia.org/wiki/Italy" TargetMode="External"/><Relationship Id="rId5" Type="http://schemas.openxmlformats.org/officeDocument/2006/relationships/hyperlink" Target="http://en.wikipedia.org/wiki/Japan" TargetMode="External"/><Relationship Id="rId15" Type="http://schemas.openxmlformats.org/officeDocument/2006/relationships/hyperlink" Target="http://en.wikipedia.org/wiki/Canada" TargetMode="External"/><Relationship Id="rId10" Type="http://schemas.openxmlformats.org/officeDocument/2006/relationships/hyperlink" Target="http://en.wikipedia.org/wiki/United_Kingdom" TargetMode="External"/><Relationship Id="rId4" Type="http://schemas.openxmlformats.org/officeDocument/2006/relationships/hyperlink" Target="http://en.wikipedia.org/wiki/United_States" TargetMode="External"/><Relationship Id="rId9" Type="http://schemas.openxmlformats.org/officeDocument/2006/relationships/hyperlink" Target="http://en.wikipedia.org/wiki/France" TargetMode="External"/><Relationship Id="rId14" Type="http://schemas.openxmlformats.org/officeDocument/2006/relationships/hyperlink" Target="http://en.wikipedia.org/wiki/Brazi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3820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89" dirty="0" smtClean="0"/>
              <a:t>FROM SPANISH TO PORTUGUESE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CVFLA Fall Conference </a:t>
            </a:r>
            <a:br>
              <a:rPr lang="en-US" sz="2800" dirty="0" smtClean="0"/>
            </a:br>
            <a:r>
              <a:rPr lang="en-US" sz="2800" dirty="0" smtClean="0"/>
              <a:t>October 17, 2009: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David A. Ross, Ph.D.</a:t>
            </a:r>
            <a:br>
              <a:rPr lang="en-US" sz="3111" dirty="0" smtClean="0"/>
            </a:br>
            <a:r>
              <a:rPr lang="en-US" sz="3111" dirty="0" smtClean="0"/>
              <a:t>Foreign Languages, CSUF, 1968-2009</a:t>
            </a:r>
            <a:br>
              <a:rPr lang="en-US" sz="3111" dirty="0" smtClean="0"/>
            </a:br>
            <a:r>
              <a:rPr lang="en-US" sz="3111" dirty="0" smtClean="0"/>
              <a:t>	Portuguese Instructor, FCC, 2009-10</a:t>
            </a:r>
            <a:br>
              <a:rPr lang="en-US" sz="3111" dirty="0" smtClean="0"/>
            </a:br>
            <a:r>
              <a:rPr lang="en-US" sz="2000" dirty="0" smtClean="0"/>
              <a:t>E-Mail   </a:t>
            </a:r>
            <a:r>
              <a:rPr lang="en-US" sz="2000" dirty="0" err="1" smtClean="0"/>
              <a:t>david.ross@fresnocitycollege.edu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URL   http://</a:t>
            </a:r>
            <a:r>
              <a:rPr lang="en-US" sz="2000" dirty="0" err="1" smtClean="0"/>
              <a:t>zimmer.csufresno.edu/~davidro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200px-Flag_of_Spai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2540000" cy="1600200"/>
          </a:xfrm>
          <a:prstGeom prst="rect">
            <a:avLst/>
          </a:prstGeom>
        </p:spPr>
      </p:pic>
      <p:pic>
        <p:nvPicPr>
          <p:cNvPr id="6" name="Picture 5" descr="Portug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2362200" cy="15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Mapa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MundoLusófonohoje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pic>
        <p:nvPicPr>
          <p:cNvPr id="4" name="Content Placeholder 3" descr="map_lusophoneworldcr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467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World’s Largest Economies</a:t>
            </a:r>
            <a:r>
              <a:rPr lang="en-US" sz="2800" dirty="0" smtClean="0"/>
              <a:t>: </a:t>
            </a:r>
            <a:r>
              <a:rPr lang="en-US" sz="1600" dirty="0" smtClean="0"/>
              <a:t>GDP in millions of US $$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/>
          </a:p>
          <a:p>
            <a:r>
              <a:rPr lang="en-US" sz="11200" i="1" dirty="0" smtClean="0">
                <a:hlinkClick r:id="rId2"/>
              </a:rPr>
              <a:t>European Union	18,387,785</a:t>
            </a:r>
            <a:r>
              <a:rPr lang="en-US" sz="11200" i="1" dirty="0" smtClean="0"/>
              <a:t>: Bigger than the US!</a:t>
            </a:r>
            <a:endParaRPr lang="en-US" sz="11200" dirty="0" smtClean="0">
              <a:hlinkClick r:id="rId3"/>
            </a:endParaRPr>
          </a:p>
          <a:p>
            <a:r>
              <a:rPr lang="en-US" sz="11200" dirty="0" smtClean="0"/>
              <a:t>1	 </a:t>
            </a:r>
            <a:r>
              <a:rPr lang="en-US" sz="11200" dirty="0" smtClean="0">
                <a:hlinkClick r:id="rId4"/>
              </a:rPr>
              <a:t>United States	14,441,425	</a:t>
            </a:r>
          </a:p>
          <a:p>
            <a:r>
              <a:rPr lang="en-US" sz="11200" dirty="0" smtClean="0"/>
              <a:t>2	 </a:t>
            </a:r>
            <a:r>
              <a:rPr lang="en-US" sz="11200" dirty="0" smtClean="0">
                <a:hlinkClick r:id="rId5"/>
              </a:rPr>
              <a:t>Japan	4,910,692	</a:t>
            </a:r>
          </a:p>
          <a:p>
            <a:r>
              <a:rPr lang="en-US" sz="11200" dirty="0" smtClean="0"/>
              <a:t>3	 </a:t>
            </a:r>
            <a:r>
              <a:rPr lang="en-US" sz="11200" dirty="0" smtClean="0">
                <a:hlinkClick r:id="rId6"/>
              </a:rPr>
              <a:t>China	4,327,448</a:t>
            </a:r>
            <a:r>
              <a:rPr lang="en-US" sz="11200" dirty="0" smtClean="0">
                <a:hlinkClick r:id="rId7"/>
              </a:rPr>
              <a:t>h	</a:t>
            </a:r>
          </a:p>
          <a:p>
            <a:r>
              <a:rPr lang="en-US" sz="11200" dirty="0" smtClean="0"/>
              <a:t>4	 </a:t>
            </a:r>
            <a:r>
              <a:rPr lang="en-US" sz="11200" dirty="0" smtClean="0">
                <a:hlinkClick r:id="rId8"/>
              </a:rPr>
              <a:t>Germany	3,673,105	</a:t>
            </a:r>
          </a:p>
          <a:p>
            <a:r>
              <a:rPr lang="en-US" sz="9600" dirty="0" smtClean="0"/>
              <a:t>5	 </a:t>
            </a:r>
            <a:r>
              <a:rPr lang="en-US" sz="9600" dirty="0" smtClean="0">
                <a:hlinkClick r:id="rId9"/>
              </a:rPr>
              <a:t>France	2,866,951	</a:t>
            </a:r>
          </a:p>
          <a:p>
            <a:r>
              <a:rPr lang="en-US" sz="9600" dirty="0" smtClean="0"/>
              <a:t>6	 </a:t>
            </a:r>
            <a:r>
              <a:rPr lang="en-US" sz="9600" dirty="0" smtClean="0">
                <a:hlinkClick r:id="rId10"/>
              </a:rPr>
              <a:t>United Kingdom	2,680,000	</a:t>
            </a:r>
          </a:p>
          <a:p>
            <a:r>
              <a:rPr lang="en-US" sz="9600" dirty="0" smtClean="0"/>
              <a:t>7	 </a:t>
            </a:r>
            <a:r>
              <a:rPr lang="en-US" sz="9600" dirty="0" smtClean="0">
                <a:hlinkClick r:id="rId11"/>
              </a:rPr>
              <a:t>Italy	2,313,893	</a:t>
            </a:r>
          </a:p>
          <a:p>
            <a:r>
              <a:rPr lang="en-US" sz="9600" dirty="0" smtClean="0"/>
              <a:t>8	 </a:t>
            </a:r>
            <a:r>
              <a:rPr lang="en-US" sz="9600" dirty="0" smtClean="0">
                <a:hlinkClick r:id="rId12"/>
              </a:rPr>
              <a:t>Russia	1,676,586</a:t>
            </a:r>
          </a:p>
          <a:p>
            <a:r>
              <a:rPr lang="en-US" sz="11200" b="1" i="1" dirty="0" smtClean="0"/>
              <a:t>9	 </a:t>
            </a:r>
            <a:r>
              <a:rPr lang="en-US" sz="11200" b="1" i="1" dirty="0" smtClean="0">
                <a:hlinkClick r:id="rId13"/>
              </a:rPr>
              <a:t>Spain	1,601,964	</a:t>
            </a:r>
          </a:p>
          <a:p>
            <a:r>
              <a:rPr lang="en-US" sz="11200" b="1" i="1" dirty="0" smtClean="0"/>
              <a:t>10	 </a:t>
            </a:r>
            <a:r>
              <a:rPr lang="en-US" sz="11200" b="1" i="1" dirty="0" smtClean="0">
                <a:hlinkClick r:id="rId14"/>
              </a:rPr>
              <a:t>Brazil	1,572,839</a:t>
            </a:r>
          </a:p>
          <a:p>
            <a:r>
              <a:rPr lang="en-US" sz="6400" dirty="0" smtClean="0"/>
              <a:t>11	 </a:t>
            </a:r>
            <a:r>
              <a:rPr lang="en-US" sz="6400" dirty="0" smtClean="0">
                <a:hlinkClick r:id="rId15"/>
              </a:rPr>
              <a:t>Canada	1,499,551	</a:t>
            </a:r>
          </a:p>
          <a:p>
            <a:r>
              <a:rPr lang="en-US" sz="6400" dirty="0" smtClean="0"/>
              <a:t>12	 </a:t>
            </a:r>
            <a:r>
              <a:rPr lang="en-US" sz="6400" dirty="0" smtClean="0">
                <a:hlinkClick r:id="rId16"/>
              </a:rPr>
              <a:t>India	1,206,684	</a:t>
            </a:r>
          </a:p>
          <a:p>
            <a:r>
              <a:rPr lang="en-US" sz="9600" b="1" i="1" dirty="0" smtClean="0"/>
              <a:t>13	 </a:t>
            </a:r>
            <a:r>
              <a:rPr lang="en-US" sz="9600" b="1" i="1" dirty="0" smtClean="0">
                <a:hlinkClick r:id="rId17"/>
              </a:rPr>
              <a:t>Mexico	1,088,128</a:t>
            </a:r>
            <a:endParaRPr lang="en-US" sz="6400" dirty="0" smtClean="0">
              <a:hlinkClick r:id="rId17"/>
            </a:endParaRPr>
          </a:p>
          <a:p>
            <a:pPr lvl="8"/>
            <a:r>
              <a:rPr lang="en-US" sz="5200" dirty="0" smtClean="0"/>
              <a:t>Data per IMF, World Bank, CIA, etc.</a:t>
            </a:r>
            <a:endParaRPr lang="en-US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Spanish and Portuguese are derived from Latin, the language of the Romans.</a:t>
            </a:r>
          </a:p>
          <a:p>
            <a:r>
              <a:rPr lang="en-US" dirty="0" smtClean="0"/>
              <a:t>The Romans invaded Iberia, aka Hispania, beginning in 219 BC.</a:t>
            </a:r>
          </a:p>
          <a:p>
            <a:r>
              <a:rPr lang="en-US" dirty="0" smtClean="0"/>
              <a:t>Augustus established three Roman Provinces in Iberia.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Lusitanians</a:t>
            </a:r>
            <a:r>
              <a:rPr lang="en-US" dirty="0" smtClean="0"/>
              <a:t> and the Celts to the north in Galicia were the last conquered by the Romans in Iberia..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pitchFamily="-108" charset="0"/>
              </a:rPr>
              <a:t> Roman Provinces in Hispania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28676" name="Picture 4" descr="Roman Hispania_3pr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52463"/>
            <a:ext cx="8153400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Ib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-65088"/>
            <a:ext cx="3810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Times New Roman" pitchFamily="-108" charset="0"/>
              </a:rPr>
              <a:t>Origins of Portugal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Times New Roman" pitchFamily="-108" charset="0"/>
              </a:rPr>
              <a:t>202 BC Romans invade </a:t>
            </a:r>
            <a:r>
              <a:rPr lang="en-US" b="1" dirty="0" smtClean="0">
                <a:latin typeface="Times New Roman" pitchFamily="-108" charset="0"/>
              </a:rPr>
              <a:t>Lusitania </a:t>
            </a:r>
            <a:r>
              <a:rPr lang="en-US" dirty="0" smtClean="0">
                <a:latin typeface="Times New Roman" pitchFamily="-108" charset="0"/>
              </a:rPr>
              <a:t>…</a:t>
            </a:r>
          </a:p>
          <a:p>
            <a:pPr eaLnBrk="1" hangingPunct="1"/>
            <a:r>
              <a:rPr lang="en-US" sz="2800" dirty="0">
                <a:latin typeface="Times New Roman" pitchFamily="-108" charset="0"/>
              </a:rPr>
              <a:t>410 AD German tribes conquer Lusitania</a:t>
            </a:r>
            <a:r>
              <a:rPr lang="en-US" sz="2800" dirty="0" smtClean="0">
                <a:latin typeface="Times New Roman" pitchFamily="-108" charset="0"/>
              </a:rPr>
              <a:t> and </a:t>
            </a:r>
            <a:r>
              <a:rPr lang="en-US" sz="2800" dirty="0">
                <a:latin typeface="Times New Roman" pitchFamily="-108" charset="0"/>
              </a:rPr>
              <a:t>Galicia.</a:t>
            </a:r>
          </a:p>
          <a:p>
            <a:pPr eaLnBrk="1" hangingPunct="1"/>
            <a:r>
              <a:rPr lang="en-US" b="1" dirty="0">
                <a:latin typeface="Times New Roman" pitchFamily="-108" charset="0"/>
              </a:rPr>
              <a:t>714 Muslims conquer </a:t>
            </a:r>
            <a:r>
              <a:rPr lang="en-US" b="1" dirty="0" err="1">
                <a:latin typeface="Times New Roman" pitchFamily="-108" charset="0"/>
              </a:rPr>
              <a:t>Visigothic</a:t>
            </a:r>
            <a:r>
              <a:rPr lang="en-US" b="1" dirty="0">
                <a:latin typeface="Times New Roman" pitchFamily="-108" charset="0"/>
              </a:rPr>
              <a:t> Lusitania</a:t>
            </a:r>
            <a:r>
              <a:rPr lang="en-US" sz="3600" b="1" dirty="0">
                <a:latin typeface="Times New Roman" pitchFamily="-108" charset="0"/>
              </a:rPr>
              <a:t>.</a:t>
            </a:r>
          </a:p>
          <a:p>
            <a:pPr eaLnBrk="1" hangingPunct="1"/>
            <a:r>
              <a:rPr lang="en-US" sz="2800" dirty="0">
                <a:latin typeface="Times New Roman" pitchFamily="-108" charset="0"/>
              </a:rPr>
              <a:t>1064 Christians re-conquer Coimbra.</a:t>
            </a:r>
          </a:p>
          <a:p>
            <a:pPr eaLnBrk="1" hangingPunct="1"/>
            <a:r>
              <a:rPr lang="en-US" b="1" dirty="0">
                <a:latin typeface="Times New Roman" pitchFamily="-108" charset="0"/>
              </a:rPr>
              <a:t>1139 </a:t>
            </a:r>
            <a:r>
              <a:rPr lang="en-US" b="1" u="sng" dirty="0">
                <a:latin typeface="Times New Roman" pitchFamily="-108" charset="0"/>
              </a:rPr>
              <a:t>Portugal is born</a:t>
            </a:r>
            <a:r>
              <a:rPr lang="en-US" b="1" dirty="0">
                <a:latin typeface="Times New Roman" pitchFamily="-108" charset="0"/>
              </a:rPr>
              <a:t>! King </a:t>
            </a:r>
            <a:r>
              <a:rPr lang="en-US" b="1" dirty="0" err="1">
                <a:latin typeface="Times New Roman" pitchFamily="-108" charset="0"/>
              </a:rPr>
              <a:t>AfonsoHenriques</a:t>
            </a:r>
            <a:r>
              <a:rPr lang="en-US" sz="2800" dirty="0">
                <a:latin typeface="Times New Roman" pitchFamily="-108" charset="0"/>
              </a:rPr>
              <a:t>.</a:t>
            </a:r>
          </a:p>
          <a:p>
            <a:pPr eaLnBrk="1" hangingPunct="1"/>
            <a:r>
              <a:rPr lang="en-US" sz="2800" dirty="0">
                <a:latin typeface="Times New Roman" pitchFamily="-108" charset="0"/>
              </a:rPr>
              <a:t>1147 Christians seize Lisbon from Muslims.</a:t>
            </a:r>
          </a:p>
          <a:p>
            <a:pPr eaLnBrk="1" hangingPunct="1"/>
            <a:r>
              <a:rPr lang="en-US" sz="2800" dirty="0">
                <a:latin typeface="Times New Roman" pitchFamily="-108" charset="0"/>
              </a:rPr>
              <a:t>1179 Pope Alexander III recognizes Portugal.</a:t>
            </a:r>
          </a:p>
          <a:p>
            <a:pPr eaLnBrk="1" hangingPunct="1"/>
            <a:r>
              <a:rPr lang="en-US" b="1" dirty="0">
                <a:latin typeface="Times New Roman" pitchFamily="-108" charset="0"/>
              </a:rPr>
              <a:t>1249 </a:t>
            </a:r>
            <a:r>
              <a:rPr lang="en-US" b="1" dirty="0" err="1">
                <a:latin typeface="Times New Roman" pitchFamily="-108" charset="0"/>
              </a:rPr>
              <a:t>Silves</a:t>
            </a:r>
            <a:r>
              <a:rPr lang="en-US" b="1" dirty="0">
                <a:latin typeface="Times New Roman" pitchFamily="-108" charset="0"/>
              </a:rPr>
              <a:t>, last Muslim city, falls to </a:t>
            </a:r>
            <a:r>
              <a:rPr lang="en-US" b="1" dirty="0" smtClean="0">
                <a:latin typeface="Times New Roman" pitchFamily="-108" charset="0"/>
              </a:rPr>
              <a:t>Portuguese, </a:t>
            </a:r>
          </a:p>
          <a:p>
            <a:pPr eaLnBrk="1" hangingPunct="1">
              <a:buNone/>
            </a:pPr>
            <a:r>
              <a:rPr lang="en-US" b="1" dirty="0" smtClean="0">
                <a:latin typeface="Times New Roman" pitchFamily="-108" charset="0"/>
              </a:rPr>
              <a:t>      -- </a:t>
            </a:r>
            <a:r>
              <a:rPr lang="en-US" sz="2800" b="1" i="1" dirty="0" smtClean="0">
                <a:latin typeface="Times New Roman" pitchFamily="-108" charset="0"/>
              </a:rPr>
              <a:t>243 years before the fall of Granada in Spain in 1492!</a:t>
            </a:r>
          </a:p>
          <a:p>
            <a:pPr eaLnBrk="1" hangingPunct="1"/>
            <a:endParaRPr lang="en-US" sz="2800" dirty="0"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Galaico-português</a:t>
            </a:r>
            <a:r>
              <a:rPr lang="en-US" sz="2800" dirty="0" smtClean="0"/>
              <a:t>was used as a literary language in all Iberia prior to the ascendancy </a:t>
            </a:r>
            <a:r>
              <a:rPr lang="en-US" sz="2800" i="1" dirty="0" smtClean="0"/>
              <a:t>of </a:t>
            </a:r>
            <a:r>
              <a:rPr lang="en-US" sz="2800" i="1" dirty="0" err="1" smtClean="0"/>
              <a:t>castellano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4" name="Content Placeholder 3" descr="Linguistic_map_Southwestern_Europ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315200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Spanish &amp; Portuguese: both have inherited </a:t>
            </a:r>
            <a:br>
              <a:rPr lang="en-US" sz="3200" b="1" dirty="0" smtClean="0"/>
            </a:br>
            <a:r>
              <a:rPr lang="en-US" sz="3200" b="1" dirty="0" smtClean="0"/>
              <a:t>	hundreds of Arabic words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3434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Español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Português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aceite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azeite</a:t>
                      </a:r>
                      <a:r>
                        <a:rPr lang="en-US" sz="2800" dirty="0" smtClean="0"/>
                        <a:t>    /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800" dirty="0" err="1" smtClean="0"/>
                        <a:t>z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800" dirty="0" err="1" smtClean="0"/>
                        <a:t>jt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ajedrez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xadrez</a:t>
                      </a:r>
                      <a:r>
                        <a:rPr lang="en-US" sz="2800" dirty="0" smtClean="0"/>
                        <a:t>   /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ɐdrez</a:t>
                      </a:r>
                      <a:r>
                        <a:rPr lang="en-US" sz="2800" dirty="0" smtClean="0"/>
                        <a:t> /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albaricoque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albaricoque</a:t>
                      </a:r>
                      <a:r>
                        <a:rPr lang="en-US" sz="2800" dirty="0" smtClean="0"/>
                        <a:t>  /</a:t>
                      </a:r>
                      <a:r>
                        <a:rPr lang="en-US" sz="2800" dirty="0" err="1" smtClean="0"/>
                        <a:t>alb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ɐriko</a:t>
                      </a:r>
                      <a:r>
                        <a:rPr lang="en-US" sz="2800" dirty="0" err="1" smtClean="0"/>
                        <a:t>k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alcahuete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alcaiote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alcohol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álcool</a:t>
                      </a:r>
                      <a:r>
                        <a:rPr lang="en-US" sz="2800" dirty="0" smtClean="0"/>
                        <a:t>       /</a:t>
                      </a:r>
                      <a:r>
                        <a:rPr lang="en-US" sz="2800" dirty="0" err="1" smtClean="0"/>
                        <a:t>alkw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2800" dirty="0" err="1" smtClean="0"/>
                        <a:t>l</a:t>
                      </a:r>
                      <a:r>
                        <a:rPr lang="en-US" sz="2800" dirty="0" smtClean="0"/>
                        <a:t>/ 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aldea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aldeia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chafariz</a:t>
                      </a:r>
                      <a:r>
                        <a:rPr lang="en-US" sz="2800" dirty="0" smtClean="0"/>
                        <a:t>     (</a:t>
                      </a:r>
                      <a:r>
                        <a:rPr lang="en-US" sz="2800" dirty="0" err="1" smtClean="0"/>
                        <a:t>fuente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chafariz</a:t>
                      </a:r>
                      <a:r>
                        <a:rPr lang="en-US" sz="2800" dirty="0" smtClean="0"/>
                        <a:t>   /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ɐfɐri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 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fonte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marrano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marrano</a:t>
                      </a:r>
                      <a:r>
                        <a:rPr lang="en-US" sz="2800" dirty="0" smtClean="0"/>
                        <a:t>   /</a:t>
                      </a:r>
                      <a:r>
                        <a:rPr lang="en-US" sz="2800" dirty="0" err="1" smtClean="0"/>
                        <a:t>m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ɐRɐnu</a:t>
                      </a:r>
                      <a:r>
                        <a:rPr lang="en-US" sz="2800" dirty="0" smtClean="0"/>
                        <a:t>/   </a:t>
                      </a:r>
                      <a:endParaRPr lang="en-US" sz="280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ojalá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oxalá</a:t>
                      </a:r>
                      <a:r>
                        <a:rPr lang="en-US" sz="2800" dirty="0" smtClean="0"/>
                        <a:t>      /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r>
                        <a:rPr lang="en-US" sz="2800" dirty="0" err="1" smtClean="0">
                          <a:latin typeface="Helvetica"/>
                          <a:ea typeface="Cambria"/>
                          <a:cs typeface="Helvetica"/>
                        </a:rPr>
                        <a:t>ɐla</a:t>
                      </a:r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comparative phrases using </a:t>
            </a:r>
            <a:r>
              <a:rPr lang="en-US" i="1" dirty="0" err="1" smtClean="0"/>
              <a:t>ojalá</a:t>
            </a:r>
            <a:r>
              <a:rPr lang="en-US" dirty="0" smtClean="0"/>
              <a:t>&amp;</a:t>
            </a:r>
            <a:r>
              <a:rPr lang="en-US" i="1" dirty="0" err="1" smtClean="0"/>
              <a:t>oxalá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/>
              <a:t>Español</a:t>
            </a:r>
            <a:r>
              <a:rPr lang="en-US" sz="3600" b="1" dirty="0" smtClean="0"/>
              <a:t>: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• </a:t>
            </a:r>
            <a:r>
              <a:rPr lang="en-US" sz="3600" b="1" i="1" dirty="0" err="1" smtClean="0"/>
              <a:t>Ojaláque</a:t>
            </a:r>
            <a:r>
              <a:rPr lang="en-US" sz="3600" b="1" i="1" dirty="0" smtClean="0"/>
              <a:t> la </a:t>
            </a:r>
            <a:r>
              <a:rPr lang="en-US" sz="3600" b="1" i="1" dirty="0" err="1" smtClean="0"/>
              <a:t>situaciónmejore</a:t>
            </a:r>
            <a:r>
              <a:rPr lang="en-US" sz="3600" b="1" i="1" dirty="0" smtClean="0"/>
              <a:t> en </a:t>
            </a:r>
            <a:r>
              <a:rPr lang="en-US" sz="3600" b="1" i="1" dirty="0" err="1" smtClean="0"/>
              <a:t>breve</a:t>
            </a:r>
            <a:r>
              <a:rPr lang="en-US" sz="3600" b="1" i="1" dirty="0" smtClean="0"/>
              <a:t> …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err="1" smtClean="0"/>
              <a:t>Português</a:t>
            </a:r>
            <a:r>
              <a:rPr lang="en-US" sz="3600" b="1" dirty="0" smtClean="0"/>
              <a:t>: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• </a:t>
            </a:r>
            <a:r>
              <a:rPr lang="en-US" sz="3600" b="1" i="1" dirty="0" err="1" smtClean="0"/>
              <a:t>Oxaláque</a:t>
            </a:r>
            <a:r>
              <a:rPr lang="en-US" sz="3600" b="1" i="1" dirty="0" smtClean="0"/>
              <a:t> a </a:t>
            </a:r>
            <a:r>
              <a:rPr lang="en-US" sz="3600" b="1" i="1" dirty="0" err="1" smtClean="0"/>
              <a:t>situaçãomelhoreembreve</a:t>
            </a:r>
            <a:r>
              <a:rPr lang="en-US" sz="3600" b="1" i="1" dirty="0" smtClean="0"/>
              <a:t> …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Spanish alphabet is much more nearly a phonetic one than is the Portuguese alphabet.</a:t>
            </a:r>
          </a:p>
          <a:p>
            <a:endParaRPr lang="en-US" dirty="0" smtClean="0"/>
          </a:p>
          <a:p>
            <a:r>
              <a:rPr lang="en-US" dirty="0" smtClean="0"/>
              <a:t>Portuguese has many more sounds than Spanish.</a:t>
            </a:r>
          </a:p>
          <a:p>
            <a:endParaRPr lang="en-US" dirty="0" smtClean="0"/>
          </a:p>
          <a:p>
            <a:r>
              <a:rPr lang="en-US" dirty="0" smtClean="0"/>
              <a:t>This includes more vowels</a:t>
            </a:r>
            <a:r>
              <a:rPr lang="en-US" smtClean="0"/>
              <a:t>, diphthongs</a:t>
            </a:r>
            <a:r>
              <a:rPr lang="en-US" dirty="0" smtClean="0"/>
              <a:t>, nasals.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Spanish </a:t>
            </a:r>
            <a:r>
              <a:rPr lang="en-US" dirty="0" err="1" smtClean="0"/>
              <a:t>Monothong</a:t>
            </a:r>
            <a:r>
              <a:rPr lang="en-US" dirty="0" smtClean="0"/>
              <a:t> Vowels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382000" cy="432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89"/>
                <a:gridCol w="2949222"/>
                <a:gridCol w="3414889"/>
              </a:tblGrid>
              <a:tr h="611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IPA symbols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Written Examples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Portuguese</a:t>
                      </a:r>
                    </a:p>
                    <a:p>
                      <a:r>
                        <a:rPr lang="en-US" sz="2800" dirty="0" smtClean="0"/>
                        <a:t>         Translation</a:t>
                      </a:r>
                      <a:endParaRPr lang="en-US" sz="2800" dirty="0"/>
                    </a:p>
                  </a:txBody>
                  <a:tcPr/>
                </a:tc>
              </a:tr>
              <a:tr h="6701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Helvetica"/>
                          <a:ea typeface="Cambria"/>
                          <a:cs typeface="Helvetica"/>
                        </a:rPr>
                        <a:t>a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Helvetica"/>
                          <a:ea typeface="Cambria"/>
                          <a:cs typeface="Helvetica"/>
                        </a:rPr>
                        <a:t>f</a:t>
                      </a:r>
                      <a:r>
                        <a:rPr lang="en-US" sz="3200" b="1" dirty="0" err="1">
                          <a:latin typeface="Helvetica"/>
                          <a:ea typeface="Cambria"/>
                          <a:cs typeface="Helvetica"/>
                        </a:rPr>
                        <a:t>a</a:t>
                      </a:r>
                      <a:r>
                        <a:rPr lang="en-US" sz="3200" dirty="0" err="1">
                          <a:latin typeface="Helvetica"/>
                          <a:ea typeface="Cambria"/>
                          <a:cs typeface="Helvetica"/>
                        </a:rPr>
                        <a:t>lso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falso</a:t>
                      </a:r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</a:tr>
              <a:tr h="6701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e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p</a:t>
                      </a:r>
                      <a:r>
                        <a:rPr lang="en-US" sz="3200" b="1">
                          <a:latin typeface="Helvetica"/>
                          <a:ea typeface="Cambria"/>
                          <a:cs typeface="Helvetica"/>
                        </a:rPr>
                        <a:t>e</a:t>
                      </a: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so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peso</a:t>
                      </a:r>
                      <a:endParaRPr lang="en-US" sz="3200" dirty="0"/>
                    </a:p>
                  </a:txBody>
                  <a:tcPr/>
                </a:tc>
              </a:tr>
              <a:tr h="6701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i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c</a:t>
                      </a:r>
                      <a:r>
                        <a:rPr lang="en-US" sz="3200" b="1">
                          <a:latin typeface="Helvetica"/>
                          <a:ea typeface="Cambria"/>
                          <a:cs typeface="Helvetica"/>
                        </a:rPr>
                        <a:t>i</a:t>
                      </a: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nco; </a:t>
                      </a:r>
                      <a:r>
                        <a:rPr lang="en-US" sz="3200" b="1">
                          <a:latin typeface="Helvetica"/>
                          <a:ea typeface="Cambria"/>
                          <a:cs typeface="Helvetica"/>
                        </a:rPr>
                        <a:t>y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cinco</a:t>
                      </a:r>
                      <a:r>
                        <a:rPr lang="en-US" sz="3200" dirty="0" smtClean="0"/>
                        <a:t>; </a:t>
                      </a:r>
                      <a:r>
                        <a:rPr lang="en-US" sz="3200" dirty="0" err="1" smtClean="0"/>
                        <a:t>e</a:t>
                      </a:r>
                      <a:endParaRPr lang="en-US" sz="3200" dirty="0"/>
                    </a:p>
                  </a:txBody>
                  <a:tcPr/>
                </a:tc>
              </a:tr>
              <a:tr h="6701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o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b</a:t>
                      </a:r>
                      <a:r>
                        <a:rPr lang="en-US" sz="3200" b="1">
                          <a:latin typeface="Helvetica"/>
                          <a:ea typeface="Cambria"/>
                          <a:cs typeface="Helvetica"/>
                        </a:rPr>
                        <a:t>o</a:t>
                      </a: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sque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bosque</a:t>
                      </a:r>
                      <a:endParaRPr lang="en-US" sz="3200" dirty="0"/>
                    </a:p>
                  </a:txBody>
                  <a:tcPr/>
                </a:tc>
              </a:tr>
              <a:tr h="6701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Helvetica"/>
                          <a:ea typeface="Cambria"/>
                          <a:cs typeface="Helvetica"/>
                        </a:rPr>
                        <a:t>u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Helvetica"/>
                          <a:ea typeface="Cambria"/>
                          <a:cs typeface="Helvetica"/>
                        </a:rPr>
                        <a:t>c</a:t>
                      </a:r>
                      <a:r>
                        <a:rPr lang="en-US" sz="3200" b="1" dirty="0">
                          <a:latin typeface="Helvetica"/>
                          <a:ea typeface="Cambria"/>
                          <a:cs typeface="Helvetica"/>
                        </a:rPr>
                        <a:t>u</a:t>
                      </a:r>
                      <a:r>
                        <a:rPr lang="en-US" sz="3200" dirty="0">
                          <a:latin typeface="Helvetica"/>
                          <a:ea typeface="Cambria"/>
                          <a:cs typeface="Helvetica"/>
                        </a:rPr>
                        <a:t>caracha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barata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Saludos</a:t>
            </a:r>
            <a:r>
              <a:rPr lang="en-US" sz="3600" dirty="0" smtClean="0"/>
              <a:t> = </a:t>
            </a:r>
            <a:r>
              <a:rPr lang="en-US" sz="3600" dirty="0" err="1" smtClean="0"/>
              <a:t>Saudações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56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r>
                        <a:rPr lang="en-US" sz="2200" dirty="0">
                          <a:latin typeface="Times New Roman"/>
                          <a:ea typeface="Cambria"/>
                          <a:cs typeface="Times New Roman"/>
                        </a:rPr>
                        <a:t> = 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latin typeface="Times New Roman"/>
                          <a:ea typeface="Cambria"/>
                          <a:cs typeface="Times New Roman"/>
                        </a:rPr>
                        <a:t>Espanhol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 New Roman"/>
                          <a:ea typeface="Cambria"/>
                          <a:cs typeface="Times New Roman"/>
                        </a:rPr>
                        <a:t>Portugués = 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Times New Roman"/>
                          <a:ea typeface="Cambria"/>
                          <a:cs typeface="Times New Roman"/>
                        </a:rPr>
                        <a:t>                  Português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mbria"/>
                          <a:cs typeface="Times New Roman"/>
                        </a:rPr>
                        <a:t>¡Buenos días!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mbria"/>
                          <a:cs typeface="Times New Roman"/>
                        </a:rPr>
                        <a:t>Bom dia!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mbria"/>
                          <a:cs typeface="Times New Roman"/>
                        </a:rPr>
                        <a:t>¡Buenas tardes!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mbria"/>
                          <a:cs typeface="Times New Roman"/>
                        </a:rPr>
                        <a:t>Boa tarde!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mbria"/>
                          <a:cs typeface="Times New Roman"/>
                        </a:rPr>
                        <a:t>¡</a:t>
                      </a:r>
                      <a:r>
                        <a:rPr lang="en-US" sz="2600" dirty="0" err="1">
                          <a:latin typeface="Times New Roman"/>
                          <a:ea typeface="Cambria"/>
                          <a:cs typeface="Times New Roman"/>
                        </a:rPr>
                        <a:t>Buenasnoches</a:t>
                      </a:r>
                      <a:r>
                        <a:rPr lang="en-US" sz="2600" dirty="0">
                          <a:latin typeface="Times New Roman"/>
                          <a:ea typeface="Cambria"/>
                          <a:cs typeface="Times New Roman"/>
                        </a:rPr>
                        <a:t>!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/>
                          <a:ea typeface="Cambria"/>
                          <a:cs typeface="Times New Roman"/>
                        </a:rPr>
                        <a:t>Boa noite!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mbria"/>
                          <a:cs typeface="Times New Roman"/>
                        </a:rPr>
                        <a:t>Mucho 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gusto en </a:t>
                      </a: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conocerles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/>
                          <a:ea typeface="Cambria"/>
                          <a:cs typeface="Times New Roman"/>
                        </a:rPr>
                        <a:t>Muito</a:t>
                      </a: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prazerconhecê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-los.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Igualmente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. El </a:t>
                      </a:r>
                      <a:r>
                        <a:rPr lang="en-US" sz="2600" dirty="0">
                          <a:latin typeface="Times New Roman"/>
                          <a:ea typeface="Cambria"/>
                          <a:cs typeface="Times New Roman"/>
                        </a:rPr>
                        <a:t>placer </a:t>
                      </a:r>
                      <a:r>
                        <a:rPr lang="en-US" sz="2600" dirty="0" err="1">
                          <a:latin typeface="Times New Roman"/>
                          <a:ea typeface="Cambria"/>
                          <a:cs typeface="Times New Roman"/>
                        </a:rPr>
                        <a:t>esmío</a:t>
                      </a:r>
                      <a:r>
                        <a:rPr lang="en-US" sz="2600" dirty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Igualmente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. O </a:t>
                      </a:r>
                      <a:r>
                        <a:rPr lang="en-US" sz="2600" dirty="0" err="1">
                          <a:latin typeface="Times New Roman"/>
                          <a:ea typeface="Cambria"/>
                          <a:cs typeface="Times New Roman"/>
                        </a:rPr>
                        <a:t>prazerémeu</a:t>
                      </a:r>
                      <a:r>
                        <a:rPr lang="en-US" sz="2600" dirty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/>
                          <a:ea typeface="Cambria"/>
                          <a:cs typeface="Times New Roman"/>
                        </a:rPr>
                        <a:t>¿Les </a:t>
                      </a: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gusta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 la </a:t>
                      </a: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presentación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?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Gostamdapresentação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?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Times New Roman"/>
                          <a:ea typeface="Cambria"/>
                          <a:cs typeface="Times New Roman"/>
                        </a:rPr>
                        <a:t>Continuamos</a:t>
                      </a:r>
                      <a:r>
                        <a:rPr lang="en-US" sz="2600" dirty="0" smtClean="0">
                          <a:latin typeface="Times New Roman"/>
                          <a:ea typeface="Cambria"/>
                          <a:cs typeface="Times New Roman"/>
                        </a:rPr>
                        <a:t>,</a:t>
                      </a:r>
                      <a:r>
                        <a:rPr lang="en-US" sz="26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¿de </a:t>
                      </a:r>
                      <a:r>
                        <a:rPr lang="en-US" sz="26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acuerdo</a:t>
                      </a:r>
                      <a:r>
                        <a:rPr lang="en-US" sz="26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?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 noProof="0" dirty="0" smtClean="0">
                          <a:latin typeface="Times New Roman"/>
                          <a:ea typeface="Cambria"/>
                          <a:cs typeface="Times New Roman"/>
                        </a:rPr>
                        <a:t>Continuamos,</a:t>
                      </a:r>
                      <a:r>
                        <a:rPr lang="pt-PT" sz="2600" baseline="0" noProof="0" dirty="0" smtClean="0">
                          <a:latin typeface="Times New Roman"/>
                          <a:ea typeface="Cambria"/>
                          <a:cs typeface="Times New Roman"/>
                        </a:rPr>
                        <a:t> de acordo?</a:t>
                      </a:r>
                      <a:endParaRPr lang="pt-PT" sz="1200" noProof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778"/>
            <a:ext cx="8229600" cy="510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European Portuguese </a:t>
            </a:r>
            <a:br>
              <a:rPr lang="en-US" dirty="0" smtClean="0"/>
            </a:br>
            <a:r>
              <a:rPr lang="en-US" dirty="0" smtClean="0"/>
              <a:t>vowels </a:t>
            </a:r>
            <a:r>
              <a:rPr lang="en-US" i="1" dirty="0" smtClean="0"/>
              <a:t>(</a:t>
            </a:r>
            <a:r>
              <a:rPr lang="en-US" i="1" dirty="0" err="1" smtClean="0"/>
              <a:t>vogais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ten (14) European Portuguese </a:t>
            </a:r>
          </a:p>
          <a:p>
            <a:pPr>
              <a:buNone/>
            </a:pPr>
            <a:r>
              <a:rPr lang="en-US" dirty="0" err="1" smtClean="0"/>
              <a:t>monothong</a:t>
            </a:r>
            <a:r>
              <a:rPr lang="en-US" dirty="0" smtClean="0"/>
              <a:t> vowel sounds </a:t>
            </a:r>
          </a:p>
          <a:p>
            <a:pPr>
              <a:buNone/>
            </a:pPr>
            <a:r>
              <a:rPr lang="en-US" dirty="0" smtClean="0"/>
              <a:t>	include (4) nasal vowels …</a:t>
            </a:r>
          </a:p>
          <a:p>
            <a:endParaRPr lang="en-US" dirty="0" smtClean="0"/>
          </a:p>
          <a:p>
            <a:r>
              <a:rPr lang="en-US" dirty="0" smtClean="0"/>
              <a:t>Consider the variety in these examples!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14 European Portuguese Vowels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1998" y="685800"/>
          <a:ext cx="7315202" cy="570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4"/>
                <a:gridCol w="2099734"/>
                <a:gridCol w="2235200"/>
                <a:gridCol w="2506134"/>
              </a:tblGrid>
              <a:tr h="376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 smtClean="0">
                          <a:latin typeface="Times New Roman"/>
                          <a:ea typeface="Cambria"/>
                          <a:cs typeface="Times New Roman"/>
                        </a:rPr>
                        <a:t>IPA</a:t>
                      </a:r>
                      <a:endParaRPr lang="en-US" sz="1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 smtClean="0">
                          <a:latin typeface="Times New Roman"/>
                          <a:ea typeface="Cambria"/>
                          <a:cs typeface="Times New Roman"/>
                        </a:rPr>
                        <a:t>Written Examples</a:t>
                      </a:r>
                      <a:endParaRPr lang="en-US" sz="1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 smtClean="0">
                          <a:latin typeface="Times New Roman"/>
                          <a:ea typeface="Cambria"/>
                          <a:cs typeface="Times New Roman"/>
                        </a:rPr>
                        <a:t>IPA Transcription</a:t>
                      </a:r>
                      <a:endParaRPr lang="en-US" sz="1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Spanish Translation</a:t>
                      </a:r>
                      <a:endParaRPr lang="en-US" sz="150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i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l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vro; 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e</a:t>
                      </a: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ducar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l</a:t>
                      </a:r>
                      <a:r>
                        <a:rPr lang="en-US" sz="1500" b="1" dirty="0" err="1">
                          <a:latin typeface="Times New Roman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’vru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dukar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libro; educar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/>
                          <a:ea typeface="Cambria"/>
                          <a:cs typeface="Helvetica"/>
                        </a:rPr>
                        <a:t>ĩ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fim; tinta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f</a:t>
                      </a: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ĩ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Helvetica"/>
                        </a:rPr>
                        <a:t>ĩ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fin;  tinta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mbria"/>
                          <a:cs typeface="Times New Roman"/>
                        </a:rPr>
                        <a:t>e</a:t>
                      </a: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latin typeface="Times New Roman"/>
                          <a:ea typeface="Cambria"/>
                          <a:cs typeface="Times New Roman"/>
                        </a:rPr>
                        <a:t>eu</a:t>
                      </a:r>
                      <a:endParaRPr lang="en-US" sz="15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ew</a:t>
                      </a: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smtClean="0"/>
                        <a:t>yo</a:t>
                      </a:r>
                      <a:endParaRPr lang="es-ES_tradnl" sz="1500" noProof="0"/>
                    </a:p>
                  </a:txBody>
                  <a:tcPr marL="76333" marR="76333" marT="38166" marB="38166"/>
                </a:tc>
              </a:tr>
              <a:tr h="457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ɛ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e</a:t>
                      </a: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te; caf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é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ɛtɨ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kaf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ɛ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siete; café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se; professores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en-US" sz="1500" b="1" dirty="0" err="1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pr</a:t>
                      </a:r>
                      <a:r>
                        <a:rPr lang="en-US" sz="15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u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f</a:t>
                      </a:r>
                      <a:r>
                        <a:rPr lang="en-US" sz="1500" b="1" dirty="0" err="1" smtClean="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sor</a:t>
                      </a:r>
                      <a:r>
                        <a:rPr lang="en-US" sz="1500" b="1" dirty="0" err="1" smtClean="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se;  profesores 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ẽ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tempo; entre;bem; tens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ẽpu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ẽ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ntr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b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ẽ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j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ẽ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j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tiempo;  entre;  bien; tienes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Helvetica"/>
                          <a:ea typeface="Cambria"/>
                          <a:cs typeface="Helvetica"/>
                        </a:rPr>
                        <a:t>a</a:t>
                      </a:r>
                      <a:endParaRPr lang="en-US" sz="15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>
                          <a:latin typeface="Times New Roman"/>
                          <a:ea typeface="Cambria"/>
                          <a:cs typeface="Times New Roman"/>
                        </a:rPr>
                        <a:t>c</a:t>
                      </a:r>
                      <a:r>
                        <a:rPr lang="pt-PT" sz="1500" b="1" dirty="0">
                          <a:latin typeface="Times New Roman"/>
                          <a:ea typeface="Cambria"/>
                          <a:cs typeface="Times New Roman"/>
                        </a:rPr>
                        <a:t>a</a:t>
                      </a:r>
                      <a:r>
                        <a:rPr lang="pt-PT" sz="1500" dirty="0">
                          <a:latin typeface="Times New Roman"/>
                          <a:ea typeface="Cambria"/>
                          <a:cs typeface="Times New Roman"/>
                        </a:rPr>
                        <a:t>sa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en-US" sz="1500" b="1" dirty="0" err="1">
                          <a:latin typeface="Times New Roman"/>
                          <a:ea typeface="Cambria"/>
                          <a:cs typeface="Times New Roman"/>
                        </a:rPr>
                        <a:t>a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casa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>
                          <a:latin typeface="Times New Roman"/>
                          <a:ea typeface="Cambria"/>
                          <a:cs typeface="Times New Roman"/>
                        </a:rPr>
                        <a:t>c</a:t>
                      </a:r>
                      <a:r>
                        <a:rPr lang="pt-PT" sz="1500" b="1" dirty="0">
                          <a:latin typeface="Times New Roman"/>
                          <a:ea typeface="Cambria"/>
                          <a:cs typeface="Times New Roman"/>
                        </a:rPr>
                        <a:t>a</a:t>
                      </a:r>
                      <a:r>
                        <a:rPr lang="pt-PT" sz="1500" dirty="0">
                          <a:latin typeface="Times New Roman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pt-PT" sz="1500" b="1" dirty="0">
                          <a:latin typeface="Times New Roman"/>
                          <a:ea typeface="Cambria"/>
                          <a:cs typeface="Times New Roman"/>
                        </a:rPr>
                        <a:t>a</a:t>
                      </a:r>
                      <a:endParaRPr lang="en-US" sz="1500" b="1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k</a:t>
                      </a:r>
                      <a:r>
                        <a:rPr lang="en-US" sz="1500" b="1" dirty="0" err="1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en-US" sz="1500" b="1" dirty="0" err="1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cada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ɐ̃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planta; falam; pão; mãe 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pl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ɐ̃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fal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ɐ̃w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ɐ̃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w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m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ɐ̃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j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planta; hablan; pan; madre 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nós; maravilh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sos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n</a:t>
                      </a: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1500" dirty="0" err="1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m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r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vi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ʎ</a:t>
                      </a:r>
                      <a:r>
                        <a:rPr lang="en-US" sz="1500" b="1" dirty="0" err="1" smtClean="0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zu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ʃ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nosotros; maravillosos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Helvetica"/>
                          <a:ea typeface="Cambria"/>
                          <a:cs typeface="Helvetica"/>
                        </a:rPr>
                        <a:t>o</a:t>
                      </a:r>
                      <a:endParaRPr lang="en-US" sz="15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n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vo; 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ou</a:t>
                      </a: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; 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ou</a:t>
                      </a:r>
                      <a:r>
                        <a:rPr lang="pt-PT" sz="1500" b="0" dirty="0" smtClean="0">
                          <a:latin typeface="Times New Roman"/>
                          <a:ea typeface="Cambria"/>
                          <a:cs typeface="Times New Roman"/>
                        </a:rPr>
                        <a:t>vir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n</a:t>
                      </a:r>
                      <a:r>
                        <a:rPr lang="en-US" sz="1500" b="1" dirty="0" err="1">
                          <a:latin typeface="Times New Roman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vu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vir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nuevo;  o;  oír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õ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ponte; põe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õtɨ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õ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j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puente;  pone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Helvetica"/>
                          <a:ea typeface="Cambria"/>
                          <a:cs typeface="Helvetica"/>
                        </a:rPr>
                        <a:t>u</a:t>
                      </a:r>
                      <a:endParaRPr lang="en-US" sz="15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peru; poss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o; </a:t>
                      </a:r>
                      <a:r>
                        <a:rPr lang="pt-PT" sz="1500" b="0" dirty="0" smtClean="0">
                          <a:latin typeface="Times New Roman"/>
                          <a:ea typeface="Cambria"/>
                          <a:cs typeface="Times New Roman"/>
                        </a:rPr>
                        <a:t>pr</a:t>
                      </a:r>
                      <a:r>
                        <a:rPr lang="pt-PT" sz="1500" b="1" dirty="0" smtClean="0">
                          <a:latin typeface="Times New Roman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pt-PT" sz="1500" b="0" dirty="0" smtClean="0">
                          <a:latin typeface="Times New Roman"/>
                          <a:ea typeface="Cambria"/>
                          <a:cs typeface="Times New Roman"/>
                        </a:rPr>
                        <a:t>fessora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ru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pos</a:t>
                      </a:r>
                      <a:r>
                        <a:rPr lang="en-US" sz="15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u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pr</a:t>
                      </a:r>
                      <a:r>
                        <a:rPr lang="en-US" sz="15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u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f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sora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pavo; puedo; profesora 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ũ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 smtClean="0">
                          <a:latin typeface="Times New Roman"/>
                          <a:ea typeface="Cambria"/>
                          <a:cs typeface="Times New Roman"/>
                        </a:rPr>
                        <a:t>um; nunca; muito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Helvetica"/>
                          <a:ea typeface="Cambria"/>
                          <a:cs typeface="Helvetica"/>
                        </a:rPr>
                        <a:t>ũ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n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ũ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ca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/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m</a:t>
                      </a:r>
                      <a:r>
                        <a:rPr lang="en-US" sz="1500" dirty="0" err="1" smtClean="0">
                          <a:latin typeface="Helvetica"/>
                          <a:ea typeface="Cambria"/>
                          <a:cs typeface="Helvetica"/>
                        </a:rPr>
                        <a:t>ũ</a:t>
                      </a:r>
                      <a:r>
                        <a:rPr lang="en-US" sz="1500" dirty="0" err="1" smtClean="0">
                          <a:latin typeface="Times New Roman"/>
                          <a:ea typeface="Cambria"/>
                          <a:cs typeface="Times New Roman"/>
                        </a:rPr>
                        <a:t>jtu</a:t>
                      </a:r>
                      <a:r>
                        <a:rPr lang="en-US" sz="1500" dirty="0" smtClean="0">
                          <a:latin typeface="Times New Roman"/>
                          <a:ea typeface="Cambria"/>
                          <a:cs typeface="Times New Roman"/>
                        </a:rPr>
                        <a:t>/ 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un; nunca; muy, mucho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j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>
                          <a:latin typeface="Times New Roman"/>
                          <a:ea typeface="Cambria"/>
                          <a:cs typeface="Times New Roman"/>
                        </a:rPr>
                        <a:t>pai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1500" dirty="0" err="1">
                          <a:latin typeface="Times New Roman"/>
                          <a:ea typeface="Cambria"/>
                          <a:cs typeface="Times New Roman"/>
                        </a:rPr>
                        <a:t>paj</a:t>
                      </a: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padre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  <a:tr h="3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Cambria"/>
                          <a:cs typeface="Times New Roman"/>
                        </a:rPr>
                        <a:t>w</a:t>
                      </a: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>
                          <a:latin typeface="Times New Roman"/>
                          <a:ea typeface="Cambria"/>
                          <a:cs typeface="Times New Roman"/>
                        </a:rPr>
                        <a:t>meu</a:t>
                      </a:r>
                      <a:endParaRPr lang="en-US" sz="15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Cambria"/>
                          <a:cs typeface="Times New Roman"/>
                        </a:rPr>
                        <a:t>/mew/</a:t>
                      </a:r>
                    </a:p>
                  </a:txBody>
                  <a:tcPr marL="57249" marR="57249" marT="0" marB="0"/>
                </a:tc>
                <a:tc>
                  <a:txBody>
                    <a:bodyPr/>
                    <a:lstStyle/>
                    <a:p>
                      <a:r>
                        <a:rPr lang="es-ES_tradnl" sz="1500" noProof="0" dirty="0" smtClean="0"/>
                        <a:t>mi</a:t>
                      </a:r>
                      <a:endParaRPr lang="es-ES_tradnl" sz="1500" noProof="0" dirty="0"/>
                    </a:p>
                  </a:txBody>
                  <a:tcPr marL="76333" marR="76333" marT="38166" marB="3816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b="1" dirty="0" smtClean="0"/>
              <a:t>Some non-nasal diphthongs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4600" y="1280160"/>
          <a:ext cx="350520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 err="1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latin typeface="Times New Roman"/>
                          <a:ea typeface="Cambria"/>
                          <a:cs typeface="Times New Roman"/>
                        </a:rPr>
                        <a:t>(mal)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mau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latin typeface="Times New Roman"/>
                          <a:ea typeface="Cambria"/>
                          <a:cs typeface="Times New Roman"/>
                        </a:rPr>
                        <a:t>(padre)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pai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yo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eu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Times New Roman"/>
                          <a:ea typeface="Cambria"/>
                          <a:cs typeface="Times New Roman"/>
                        </a:rPr>
                        <a:t>(vino)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veio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salió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saiu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vió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viu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comía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comia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habló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falou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fui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fui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fue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/>
                          <a:ea typeface="Cambria"/>
                          <a:cs typeface="Times New Roman"/>
                        </a:rPr>
                        <a:t>foi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Cambria"/>
                          <a:cs typeface="Times New Roman"/>
                        </a:rPr>
                        <a:t>ley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Cambria"/>
                          <a:cs typeface="Times New Roman"/>
                        </a:rPr>
                        <a:t>lei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Consonant sounds unique to EP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07753"/>
          <a:ext cx="8229600" cy="532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6553200"/>
              </a:tblGrid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Helvetica"/>
                          <a:ea typeface="Cambria"/>
                          <a:cs typeface="Times New Roman"/>
                        </a:rPr>
                        <a:t>d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e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o; 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igo; ci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e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j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ate; sa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; sa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bro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ɫ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ma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l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ʎ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lh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ama; ve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lh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o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ɲ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ba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nh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o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R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r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aro; 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rr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anha; en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r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ascado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ɾ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r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anha; b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r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avo; mo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r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te; po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r 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saco; la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ç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o; prome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ss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a;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ch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ave; bai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x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o; xerife; porta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, e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cola; luz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tʃ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tch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au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w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q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u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ando; g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u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arda; freq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u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ente; ma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u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9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z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z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orro; ca</a:t>
                      </a:r>
                      <a:r>
                        <a:rPr lang="pt-PT" sz="2000" b="1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2000">
                          <a:latin typeface="Helvetica"/>
                          <a:ea typeface="Cambria"/>
                          <a:cs typeface="Times New Roman"/>
                        </a:rPr>
                        <a:t>a; 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356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ʒ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g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ente; 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j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amais; ra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gado; Li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boa; a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 mãos; me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s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mo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Helvetica"/>
                          <a:ea typeface="Cambria"/>
                          <a:cs typeface="Times New Roman"/>
                        </a:rPr>
                        <a:t>ʃs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de</a:t>
                      </a:r>
                      <a:r>
                        <a:rPr lang="pt-PT" sz="2000" b="1" dirty="0">
                          <a:latin typeface="Helvetica"/>
                          <a:ea typeface="Cambria"/>
                          <a:cs typeface="Times New Roman"/>
                        </a:rPr>
                        <a:t>sc</a:t>
                      </a:r>
                      <a:r>
                        <a:rPr lang="pt-PT" sz="2000" dirty="0">
                          <a:latin typeface="Helvetica"/>
                          <a:ea typeface="Cambria"/>
                          <a:cs typeface="Times New Roman"/>
                        </a:rPr>
                        <a:t>endente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556" b="1" dirty="0" smtClean="0"/>
              <a:t>EP vs. BP Examples: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667" dirty="0" smtClean="0"/>
              <a:t>A quick analogy: British &amp;  American versions of English 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1. Vocabulary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EP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BP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Spanish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latin typeface="Times New Roman"/>
                          <a:ea typeface="Cambria"/>
                          <a:cs typeface="Times New Roman"/>
                        </a:rPr>
                        <a:t>ananás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Cambria"/>
                          <a:cs typeface="Times New Roman"/>
                        </a:rPr>
                        <a:t>abacaxi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piña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latin typeface="Times New Roman"/>
                          <a:ea typeface="Cambria"/>
                          <a:cs typeface="Times New Roman"/>
                        </a:rPr>
                        <a:t>candeeiro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Cambria"/>
                          <a:cs typeface="Times New Roman"/>
                        </a:rPr>
                        <a:t>abajur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lámpara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talho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Cambria"/>
                          <a:cs typeface="Times New Roman"/>
                        </a:rPr>
                        <a:t>açougue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carnicería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Estou! Sim!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Cambria"/>
                          <a:cs typeface="Times New Roman"/>
                        </a:rPr>
                        <a:t>Alô!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!Bueno! (tel.)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casa de banho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Cambria"/>
                          <a:cs typeface="Times New Roman"/>
                        </a:rPr>
                        <a:t>banheiro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baño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pequeno almoço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Cambria"/>
                          <a:cs typeface="Times New Roman"/>
                        </a:rPr>
                        <a:t>café de manhã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desayuno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serpente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Cambria"/>
                          <a:cs typeface="Times New Roman"/>
                        </a:rPr>
                        <a:t>cobra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serpiente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estar constipado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Cambria"/>
                          <a:cs typeface="Times New Roman"/>
                        </a:rPr>
                        <a:t>estar resfriado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>
                          <a:latin typeface="Times New Roman"/>
                          <a:ea typeface="Cambria"/>
                          <a:cs typeface="Times New Roman"/>
                        </a:rPr>
                        <a:t>estar resfriado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óptimo!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Cambria"/>
                          <a:cs typeface="Times New Roman"/>
                        </a:rPr>
                        <a:t>legal!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excelente!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rapariga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Cambria"/>
                          <a:cs typeface="Times New Roman"/>
                        </a:rPr>
                        <a:t>moça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muchacha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>
                          <a:latin typeface="Times New Roman"/>
                          <a:ea typeface="Cambria"/>
                          <a:cs typeface="Times New Roman"/>
                        </a:rPr>
                        <a:t>écran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Cambria"/>
                          <a:cs typeface="Times New Roman"/>
                        </a:rPr>
                        <a:t>tela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dirty="0">
                          <a:latin typeface="Times New Roman"/>
                          <a:ea typeface="Cambria"/>
                          <a:cs typeface="Times New Roman"/>
                        </a:rPr>
                        <a:t>pantalla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2. Some pronunciation differences: EP vs. BP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399" y="1143000"/>
          <a:ext cx="7391401" cy="54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2445455"/>
                <a:gridCol w="1516945"/>
                <a:gridCol w="1905000"/>
              </a:tblGrid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EP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BP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o cheque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/u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ɛkɨ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mbria"/>
                          <a:cs typeface="Times New Roman"/>
                        </a:rPr>
                        <a:t>ocheque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ɛki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António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 ɐ̃tɔniu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Antônio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 ɐ̃toniu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a verdade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v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ɛrdadɨ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a verdade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a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v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ɛrdad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ʒ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i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o dia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/udi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o dia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d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ʒ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i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a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Portugal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/purtugal/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Portugal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/po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ʁ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tugaw/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papel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/pap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ɛ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l/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papel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 dirty="0" err="1">
                          <a:latin typeface="Times New Roman"/>
                          <a:ea typeface="Cambria"/>
                          <a:cs typeface="Times New Roman"/>
                        </a:rPr>
                        <a:t>pap</a:t>
                      </a:r>
                      <a:r>
                        <a:rPr lang="en-US" sz="2400" b="1" dirty="0" err="1">
                          <a:latin typeface="Helvetica"/>
                          <a:ea typeface="Cambria"/>
                          <a:cs typeface="Helvetica"/>
                        </a:rPr>
                        <a:t>ew</a:t>
                      </a: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Brasil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/br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zil/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Brasil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/braziw/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tio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/tiu/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tio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/t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ʃiu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pente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/p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ẽtɨ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pente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/p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ẽ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t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ʃi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luz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/lu</a:t>
                      </a:r>
                      <a:r>
                        <a:rPr lang="en-US" sz="2400" b="1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luz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 dirty="0" err="1">
                          <a:latin typeface="Times New Roman"/>
                          <a:ea typeface="Cambria"/>
                          <a:cs typeface="Times New Roman"/>
                        </a:rPr>
                        <a:t>lu</a:t>
                      </a:r>
                      <a:r>
                        <a:rPr lang="en-US" sz="2400" b="1" dirty="0" err="1">
                          <a:latin typeface="Helvetica"/>
                          <a:ea typeface="Cambria"/>
                          <a:cs typeface="Times New Roman"/>
                        </a:rPr>
                        <a:t>ʒ</a:t>
                      </a: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de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/d</a:t>
                      </a:r>
                      <a:r>
                        <a:rPr lang="en-US" sz="2400" b="1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mbria"/>
                          <a:cs typeface="Times New Roman"/>
                        </a:rPr>
                        <a:t>de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400" b="1" dirty="0" err="1">
                          <a:latin typeface="Helvetica"/>
                          <a:ea typeface="Cambria"/>
                          <a:cs typeface="Helvetica"/>
                        </a:rPr>
                        <a:t>d</a:t>
                      </a:r>
                      <a:r>
                        <a:rPr lang="en-US" sz="2400" b="1" dirty="0" err="1">
                          <a:latin typeface="Helvetica"/>
                          <a:ea typeface="Cambria"/>
                          <a:cs typeface="Times New Roman"/>
                        </a:rPr>
                        <a:t>ʒ</a:t>
                      </a:r>
                      <a:r>
                        <a:rPr lang="en-US" sz="2400" b="1" dirty="0" err="1">
                          <a:latin typeface="Helvetica"/>
                          <a:ea typeface="Cambria"/>
                          <a:cs typeface="Helvetica"/>
                        </a:rPr>
                        <a:t>i</a:t>
                      </a:r>
                      <a:r>
                        <a:rPr lang="en-US" sz="2400" b="1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3. EP vs. BP syntax and word order: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A few differences.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8"/>
            <a:ext cx="8686800" cy="513556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459" dirty="0" smtClean="0"/>
              <a:t>EP:</a:t>
            </a:r>
            <a:r>
              <a:rPr lang="en-US" sz="3459" b="1" dirty="0" err="1" smtClean="0"/>
              <a:t>Está</a:t>
            </a:r>
            <a:r>
              <a:rPr lang="en-US" sz="3459" b="1" dirty="0" smtClean="0"/>
              <a:t> a </a:t>
            </a:r>
            <a:r>
              <a:rPr lang="en-US" sz="3459" b="1" dirty="0" err="1" smtClean="0"/>
              <a:t>fazerfrioestatarde</a:t>
            </a:r>
            <a:r>
              <a:rPr lang="en-US" sz="3459" b="1" dirty="0" smtClean="0"/>
              <a:t>.</a:t>
            </a:r>
            <a:endParaRPr lang="en-US" sz="3459" dirty="0" smtClean="0"/>
          </a:p>
          <a:p>
            <a:pPr>
              <a:buNone/>
            </a:pPr>
            <a:r>
              <a:rPr lang="en-US" sz="3459" dirty="0" smtClean="0"/>
              <a:t>BP:</a:t>
            </a:r>
            <a:r>
              <a:rPr lang="en-US" sz="3459" b="1" dirty="0" err="1" smtClean="0"/>
              <a:t>Estáfazendofrioestatarde</a:t>
            </a:r>
            <a:r>
              <a:rPr lang="en-US" sz="3459" b="1" dirty="0" smtClean="0"/>
              <a:t>.</a:t>
            </a:r>
          </a:p>
          <a:p>
            <a:pPr>
              <a:buNone/>
            </a:pPr>
            <a:endParaRPr lang="en-US" sz="1647" dirty="0" smtClean="0"/>
          </a:p>
          <a:p>
            <a:pPr>
              <a:buNone/>
            </a:pPr>
            <a:r>
              <a:rPr lang="en-US" sz="3459" dirty="0" smtClean="0"/>
              <a:t>EP:</a:t>
            </a:r>
            <a:r>
              <a:rPr lang="en-US" sz="3459" b="1" dirty="0" err="1" smtClean="0"/>
              <a:t>Estava</a:t>
            </a:r>
            <a:r>
              <a:rPr lang="en-US" sz="3459" b="1" dirty="0" smtClean="0"/>
              <a:t> a </a:t>
            </a:r>
            <a:r>
              <a:rPr lang="en-US" sz="3459" b="1" dirty="0" err="1" smtClean="0"/>
              <a:t>trabalharquandovocêinterrompeu</a:t>
            </a:r>
            <a:r>
              <a:rPr lang="en-US" sz="3459" b="1" dirty="0" smtClean="0"/>
              <a:t>-me.</a:t>
            </a:r>
            <a:endParaRPr lang="en-US" sz="3459" dirty="0" smtClean="0"/>
          </a:p>
          <a:p>
            <a:pPr>
              <a:buNone/>
            </a:pPr>
            <a:r>
              <a:rPr lang="en-US" sz="3459" dirty="0" smtClean="0"/>
              <a:t>BP:</a:t>
            </a:r>
            <a:r>
              <a:rPr lang="en-US" sz="3459" b="1" dirty="0" err="1" smtClean="0"/>
              <a:t>Estavatrabalhandoquandovocê</a:t>
            </a:r>
            <a:r>
              <a:rPr lang="en-US" sz="3459" b="1" dirty="0" smtClean="0"/>
              <a:t> me </a:t>
            </a:r>
            <a:r>
              <a:rPr lang="en-US" sz="3459" b="1" dirty="0" err="1" smtClean="0"/>
              <a:t>interrompeu</a:t>
            </a:r>
            <a:r>
              <a:rPr lang="en-US" sz="3459" b="1" dirty="0" smtClean="0"/>
              <a:t>. </a:t>
            </a:r>
            <a:endParaRPr lang="en-US" sz="3459" dirty="0" smtClean="0"/>
          </a:p>
          <a:p>
            <a:pPr>
              <a:buNone/>
            </a:pPr>
            <a:endParaRPr lang="en-US" sz="1647" dirty="0" smtClean="0"/>
          </a:p>
          <a:p>
            <a:pPr>
              <a:buNone/>
            </a:pPr>
            <a:r>
              <a:rPr lang="en-US" sz="3459" dirty="0" smtClean="0"/>
              <a:t>EP:</a:t>
            </a:r>
            <a:r>
              <a:rPr lang="en-US" sz="3459" b="1" dirty="0" err="1" smtClean="0"/>
              <a:t>Possosentarmeaqui</a:t>
            </a:r>
            <a:r>
              <a:rPr lang="en-US" sz="3459" b="1" dirty="0" smtClean="0"/>
              <a:t>?</a:t>
            </a:r>
            <a:endParaRPr lang="en-US" sz="3459" dirty="0" smtClean="0"/>
          </a:p>
          <a:p>
            <a:pPr>
              <a:buNone/>
            </a:pPr>
            <a:r>
              <a:rPr lang="en-US" sz="3459" dirty="0" smtClean="0"/>
              <a:t>BP:</a:t>
            </a:r>
            <a:r>
              <a:rPr lang="en-US" sz="3459" b="1" dirty="0" err="1" smtClean="0"/>
              <a:t>Posso</a:t>
            </a:r>
            <a:r>
              <a:rPr lang="en-US" sz="3459" b="1" dirty="0" smtClean="0"/>
              <a:t> me </a:t>
            </a:r>
            <a:r>
              <a:rPr lang="en-US" sz="3459" b="1" dirty="0" err="1" smtClean="0"/>
              <a:t>sentaraqui</a:t>
            </a:r>
            <a:r>
              <a:rPr lang="en-US" sz="3459" b="1" dirty="0" smtClean="0"/>
              <a:t>?</a:t>
            </a:r>
            <a:endParaRPr lang="en-US" sz="3459" dirty="0" smtClean="0"/>
          </a:p>
          <a:p>
            <a:pPr>
              <a:buNone/>
            </a:pPr>
            <a:endParaRPr lang="en-US" sz="1647" dirty="0" smtClean="0"/>
          </a:p>
          <a:p>
            <a:pPr>
              <a:buNone/>
            </a:pPr>
            <a:r>
              <a:rPr lang="en-US" sz="3459" dirty="0" smtClean="0"/>
              <a:t>EP:</a:t>
            </a:r>
            <a:r>
              <a:rPr lang="en-US" sz="3459" b="1" dirty="0" err="1" smtClean="0"/>
              <a:t>Nósrecebê-lo-emos</a:t>
            </a:r>
            <a:r>
              <a:rPr lang="en-US" sz="3459" b="1" dirty="0" smtClean="0"/>
              <a:t> com </a:t>
            </a:r>
            <a:r>
              <a:rPr lang="en-US" sz="3459" b="1" dirty="0" err="1" smtClean="0"/>
              <a:t>gosto</a:t>
            </a:r>
            <a:r>
              <a:rPr lang="en-US" sz="3459" b="1" dirty="0" smtClean="0"/>
              <a:t>.</a:t>
            </a:r>
            <a:endParaRPr lang="en-US" sz="3459" dirty="0" smtClean="0"/>
          </a:p>
          <a:p>
            <a:pPr>
              <a:buNone/>
            </a:pPr>
            <a:r>
              <a:rPr lang="en-US" sz="3459" dirty="0" smtClean="0"/>
              <a:t>BP:</a:t>
            </a:r>
            <a:r>
              <a:rPr lang="en-US" sz="3459" b="1" dirty="0" err="1" smtClean="0"/>
              <a:t>Nósoreceberemos</a:t>
            </a:r>
            <a:r>
              <a:rPr lang="en-US" sz="3459" b="1" dirty="0" smtClean="0"/>
              <a:t> com </a:t>
            </a:r>
            <a:r>
              <a:rPr lang="en-US" sz="3459" b="1" dirty="0" err="1" smtClean="0"/>
              <a:t>gosto</a:t>
            </a:r>
            <a:r>
              <a:rPr lang="en-US" sz="3459" b="1" dirty="0" smtClean="0"/>
              <a:t>.</a:t>
            </a:r>
            <a:endParaRPr lang="en-US" sz="3459" dirty="0" smtClean="0"/>
          </a:p>
          <a:p>
            <a:endParaRPr lang="en-US" sz="329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b="1" dirty="0" smtClean="0"/>
              <a:t>Rules of stress: Portuguese Words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32500" lnSpcReduction="20000"/>
          </a:bodyPr>
          <a:lstStyle/>
          <a:p>
            <a:pPr marL="914400" lvl="0" indent="-914400">
              <a:buNone/>
            </a:pPr>
            <a:r>
              <a:rPr lang="en-US" sz="5538" b="1" dirty="0" smtClean="0"/>
              <a:t>1</a:t>
            </a:r>
            <a:r>
              <a:rPr lang="en-US" sz="7385" b="1" dirty="0" smtClean="0"/>
              <a:t>. Stress penultimate or </a:t>
            </a:r>
            <a:r>
              <a:rPr lang="en-US" sz="7385" b="1" u="sng" dirty="0" smtClean="0"/>
              <a:t>next to last syllable</a:t>
            </a:r>
            <a:r>
              <a:rPr lang="en-US" sz="7385" b="1" dirty="0" smtClean="0"/>
              <a:t> in most words.</a:t>
            </a:r>
            <a:endParaRPr lang="en-US" sz="7385" dirty="0" smtClean="0"/>
          </a:p>
          <a:p>
            <a:pPr marL="914400" indent="-914400">
              <a:buNone/>
            </a:pPr>
            <a:r>
              <a:rPr lang="en-US" sz="7385" dirty="0" err="1" smtClean="0"/>
              <a:t>docu</a:t>
            </a:r>
            <a:r>
              <a:rPr lang="en-US" sz="7385" b="1" i="1" u="sng" dirty="0" err="1" smtClean="0"/>
              <a:t>ment</a:t>
            </a:r>
            <a:r>
              <a:rPr lang="en-US" sz="7385" dirty="0" err="1" smtClean="0"/>
              <a:t>o</a:t>
            </a:r>
            <a:r>
              <a:rPr lang="en-US" sz="7385" b="1" dirty="0" smtClean="0"/>
              <a:t>, </a:t>
            </a:r>
            <a:r>
              <a:rPr lang="en-US" sz="7385" dirty="0" err="1" smtClean="0"/>
              <a:t>ve</a:t>
            </a:r>
            <a:r>
              <a:rPr lang="en-US" sz="7385" b="1" dirty="0" err="1" smtClean="0"/>
              <a:t>l</a:t>
            </a:r>
            <a:r>
              <a:rPr lang="en-US" sz="7385" b="1" i="1" dirty="0" err="1" smtClean="0"/>
              <a:t>ud</a:t>
            </a:r>
            <a:r>
              <a:rPr lang="en-US" sz="7385" dirty="0" err="1" smtClean="0"/>
              <a:t>o</a:t>
            </a:r>
            <a:r>
              <a:rPr lang="en-US" sz="7385" dirty="0" smtClean="0"/>
              <a:t>, </a:t>
            </a:r>
            <a:r>
              <a:rPr lang="en-US" sz="7385" dirty="0" err="1" smtClean="0"/>
              <a:t>es</a:t>
            </a:r>
            <a:r>
              <a:rPr lang="en-US" sz="7385" b="1" i="1" dirty="0" err="1" smtClean="0"/>
              <a:t>col</a:t>
            </a:r>
            <a:r>
              <a:rPr lang="en-US" sz="7385" dirty="0" err="1" smtClean="0"/>
              <a:t>a</a:t>
            </a:r>
            <a:r>
              <a:rPr lang="en-US" sz="7385" dirty="0" smtClean="0"/>
              <a:t> </a:t>
            </a:r>
          </a:p>
          <a:p>
            <a:pPr marL="914400" indent="-914400">
              <a:buNone/>
            </a:pPr>
            <a:endParaRPr lang="en-US" sz="7385" dirty="0" smtClean="0"/>
          </a:p>
          <a:p>
            <a:pPr lvl="0">
              <a:buNone/>
            </a:pPr>
            <a:r>
              <a:rPr lang="en-US" sz="7385" b="1" dirty="0" smtClean="0"/>
              <a:t>2. Words ending in </a:t>
            </a:r>
            <a:r>
              <a:rPr lang="en-US" sz="7385" b="1" i="1" u="sng" dirty="0" err="1" smtClean="0"/>
              <a:t>r</a:t>
            </a:r>
            <a:r>
              <a:rPr lang="en-US" sz="7385" b="1" i="1" u="sng" dirty="0" smtClean="0"/>
              <a:t>, </a:t>
            </a:r>
            <a:r>
              <a:rPr lang="en-US" sz="7385" b="1" i="1" u="sng" dirty="0" err="1" smtClean="0"/>
              <a:t>l</a:t>
            </a:r>
            <a:r>
              <a:rPr lang="en-US" sz="7385" b="1" i="1" u="sng" dirty="0" smtClean="0"/>
              <a:t>, </a:t>
            </a:r>
            <a:r>
              <a:rPr lang="en-US" sz="7385" b="1" i="1" u="sng" dirty="0" err="1" smtClean="0"/>
              <a:t>z</a:t>
            </a:r>
            <a:r>
              <a:rPr lang="en-US" sz="7385" b="1" i="1" u="sng" dirty="0" smtClean="0"/>
              <a:t>, and </a:t>
            </a:r>
            <a:r>
              <a:rPr lang="en-US" sz="7385" b="1" i="1" u="sng" dirty="0" err="1" smtClean="0"/>
              <a:t>u</a:t>
            </a:r>
            <a:r>
              <a:rPr lang="en-US" sz="7385" b="1" dirty="0" smtClean="0"/>
              <a:t>are stressed on the last syllable.</a:t>
            </a:r>
            <a:endParaRPr lang="en-US" sz="7385" dirty="0" smtClean="0"/>
          </a:p>
          <a:p>
            <a:pPr>
              <a:buNone/>
            </a:pPr>
            <a:r>
              <a:rPr lang="en-US" sz="7385" dirty="0" smtClean="0"/>
              <a:t>profe</a:t>
            </a:r>
            <a:r>
              <a:rPr lang="en-US" sz="7385" b="1" i="1" dirty="0" smtClean="0"/>
              <a:t>ssor, </a:t>
            </a:r>
            <a:r>
              <a:rPr lang="en-US" sz="7385" dirty="0" err="1" smtClean="0"/>
              <a:t>ti</a:t>
            </a:r>
            <a:r>
              <a:rPr lang="en-US" sz="7385" b="1" i="1" dirty="0" err="1" smtClean="0"/>
              <a:t>rar</a:t>
            </a:r>
            <a:r>
              <a:rPr lang="en-US" sz="7385" b="1" i="1" dirty="0" smtClean="0"/>
              <a:t>, </a:t>
            </a:r>
            <a:r>
              <a:rPr lang="en-US" sz="7385" dirty="0" err="1" smtClean="0"/>
              <a:t>pa</a:t>
            </a:r>
            <a:r>
              <a:rPr lang="en-US" sz="7385" b="1" i="1" dirty="0" err="1" smtClean="0"/>
              <a:t>pel</a:t>
            </a:r>
            <a:r>
              <a:rPr lang="en-US" sz="7385" b="1" i="1" dirty="0" smtClean="0"/>
              <a:t>, </a:t>
            </a:r>
            <a:r>
              <a:rPr lang="en-US" sz="7385" dirty="0" err="1" smtClean="0"/>
              <a:t>a</a:t>
            </a:r>
            <a:r>
              <a:rPr lang="en-US" sz="7385" b="1" i="1" dirty="0" err="1" smtClean="0"/>
              <a:t>zul</a:t>
            </a:r>
            <a:r>
              <a:rPr lang="en-US" sz="7385" b="1" dirty="0" smtClean="0"/>
              <a:t>, </a:t>
            </a:r>
            <a:r>
              <a:rPr lang="en-US" sz="7385" dirty="0" err="1" smtClean="0"/>
              <a:t>fe</a:t>
            </a:r>
            <a:r>
              <a:rPr lang="en-US" sz="7385" b="1" i="1" dirty="0" err="1" smtClean="0"/>
              <a:t>liz</a:t>
            </a:r>
            <a:r>
              <a:rPr lang="en-US" sz="7385" b="1" dirty="0" smtClean="0"/>
              <a:t>, </a:t>
            </a:r>
            <a:r>
              <a:rPr lang="en-US" sz="7385" dirty="0" err="1" smtClean="0"/>
              <a:t>pe</a:t>
            </a:r>
            <a:r>
              <a:rPr lang="en-US" sz="7385" b="1" i="1" dirty="0" err="1" smtClean="0"/>
              <a:t>ru</a:t>
            </a:r>
            <a:endParaRPr lang="en-US" sz="7385" dirty="0" smtClean="0"/>
          </a:p>
          <a:p>
            <a:pPr>
              <a:buNone/>
            </a:pPr>
            <a:r>
              <a:rPr lang="en-US" sz="7385" b="1" i="1" dirty="0" smtClean="0"/>
              <a:t> </a:t>
            </a:r>
            <a:endParaRPr lang="en-US" sz="7385" dirty="0" smtClean="0"/>
          </a:p>
          <a:p>
            <a:pPr lvl="0">
              <a:buNone/>
            </a:pPr>
            <a:r>
              <a:rPr lang="en-US" sz="7385" b="1" dirty="0" smtClean="0"/>
              <a:t>3. The “weak” vowel (</a:t>
            </a:r>
            <a:r>
              <a:rPr lang="en-US" sz="7385" b="1" dirty="0" err="1" smtClean="0"/>
              <a:t>e</a:t>
            </a:r>
            <a:r>
              <a:rPr lang="en-US" sz="7385" b="1" dirty="0" smtClean="0"/>
              <a:t> or </a:t>
            </a:r>
            <a:r>
              <a:rPr lang="en-US" sz="7385" b="1" dirty="0" err="1" smtClean="0"/>
              <a:t>i</a:t>
            </a:r>
            <a:r>
              <a:rPr lang="en-US" sz="7385" b="1" dirty="0" smtClean="0"/>
              <a:t>) is usually stressed in diphthongs such as:</a:t>
            </a:r>
            <a:endParaRPr lang="en-US" sz="7385" dirty="0" smtClean="0"/>
          </a:p>
          <a:p>
            <a:pPr>
              <a:buNone/>
            </a:pPr>
            <a:r>
              <a:rPr lang="en-US" sz="7385" dirty="0" err="1" smtClean="0"/>
              <a:t>part</a:t>
            </a:r>
            <a:r>
              <a:rPr lang="en-US" sz="7385" b="1" i="1" dirty="0" err="1" smtClean="0"/>
              <a:t>i</a:t>
            </a:r>
            <a:r>
              <a:rPr lang="en-US" sz="7385" dirty="0" err="1" smtClean="0"/>
              <a:t>u</a:t>
            </a:r>
            <a:r>
              <a:rPr lang="en-US" sz="7385" b="1" dirty="0" smtClean="0"/>
              <a:t>, </a:t>
            </a:r>
            <a:r>
              <a:rPr lang="en-US" sz="7385" dirty="0" err="1" smtClean="0"/>
              <a:t>com</a:t>
            </a:r>
            <a:r>
              <a:rPr lang="en-US" sz="7385" b="1" i="1" dirty="0" err="1" smtClean="0"/>
              <a:t>i</a:t>
            </a:r>
            <a:r>
              <a:rPr lang="en-US" sz="7385" dirty="0" err="1" smtClean="0"/>
              <a:t>a</a:t>
            </a:r>
            <a:r>
              <a:rPr lang="en-US" sz="7385" b="1" dirty="0" smtClean="0"/>
              <a:t>, </a:t>
            </a:r>
            <a:r>
              <a:rPr lang="en-US" sz="7385" dirty="0" err="1" smtClean="0"/>
              <a:t>falec</a:t>
            </a:r>
            <a:r>
              <a:rPr lang="en-US" sz="7385" b="1" i="1" dirty="0" err="1" smtClean="0"/>
              <a:t>e</a:t>
            </a:r>
            <a:r>
              <a:rPr lang="en-US" sz="7385" dirty="0" err="1" smtClean="0"/>
              <a:t>u</a:t>
            </a:r>
            <a:endParaRPr lang="en-US" sz="7385" dirty="0" smtClean="0"/>
          </a:p>
          <a:p>
            <a:pPr>
              <a:buNone/>
            </a:pPr>
            <a:r>
              <a:rPr lang="en-US" sz="7385" b="1" dirty="0" smtClean="0"/>
              <a:t> </a:t>
            </a:r>
            <a:endParaRPr lang="en-US" sz="7385" dirty="0" smtClean="0"/>
          </a:p>
          <a:p>
            <a:pPr lvl="0">
              <a:buNone/>
            </a:pPr>
            <a:r>
              <a:rPr lang="en-US" sz="7385" b="1" dirty="0" smtClean="0"/>
              <a:t>4. Accents are needed when above rules don’t apply.</a:t>
            </a:r>
            <a:endParaRPr lang="en-US" sz="7385" dirty="0" smtClean="0"/>
          </a:p>
          <a:p>
            <a:pPr>
              <a:buNone/>
            </a:pPr>
            <a:r>
              <a:rPr lang="en-US" sz="7385" b="1" i="1" dirty="0" err="1" smtClean="0"/>
              <a:t>úl</a:t>
            </a:r>
            <a:r>
              <a:rPr lang="en-US" sz="7385" dirty="0" err="1" smtClean="0"/>
              <a:t>timo</a:t>
            </a:r>
            <a:r>
              <a:rPr lang="en-US" sz="7385" b="1" dirty="0" smtClean="0"/>
              <a:t>, </a:t>
            </a:r>
            <a:r>
              <a:rPr lang="en-US" sz="7385" dirty="0" smtClean="0"/>
              <a:t>caf</a:t>
            </a:r>
            <a:r>
              <a:rPr lang="en-US" sz="7385" b="1" i="1" dirty="0" smtClean="0"/>
              <a:t>é, </a:t>
            </a:r>
            <a:r>
              <a:rPr lang="en-US" sz="7385" dirty="0" err="1" smtClean="0"/>
              <a:t>ir</a:t>
            </a:r>
            <a:r>
              <a:rPr lang="en-US" sz="7385" b="1" i="1" dirty="0" err="1" smtClean="0"/>
              <a:t>mã</a:t>
            </a:r>
            <a:r>
              <a:rPr lang="en-US" sz="7385" b="1" i="1" dirty="0" smtClean="0"/>
              <a:t>, </a:t>
            </a:r>
            <a:r>
              <a:rPr lang="en-US" sz="7385" b="1" i="1" dirty="0" err="1" smtClean="0"/>
              <a:t>fú</a:t>
            </a:r>
            <a:r>
              <a:rPr lang="en-US" sz="7385" dirty="0" err="1" smtClean="0"/>
              <a:t>til</a:t>
            </a:r>
            <a:r>
              <a:rPr lang="en-US" sz="7385" b="1" dirty="0" smtClean="0"/>
              <a:t>, </a:t>
            </a:r>
            <a:r>
              <a:rPr lang="en-US" sz="7385" b="1" i="1" dirty="0" err="1" smtClean="0"/>
              <a:t>mó</a:t>
            </a:r>
            <a:r>
              <a:rPr lang="en-US" sz="7385" dirty="0" err="1" smtClean="0"/>
              <a:t>vel</a:t>
            </a:r>
            <a:endParaRPr lang="en-US" sz="7385" dirty="0" smtClean="0"/>
          </a:p>
          <a:p>
            <a:endParaRPr lang="en-US" sz="73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b="1" dirty="0" smtClean="0"/>
              <a:t>“You” </a:t>
            </a:r>
            <a:r>
              <a:rPr lang="en-US" sz="3111" b="1" i="1" dirty="0" smtClean="0"/>
              <a:t>pronoun proliferation, </a:t>
            </a:r>
            <a:r>
              <a:rPr lang="en-US" sz="3111" dirty="0" smtClean="0"/>
              <a:t/>
            </a:r>
            <a:br>
              <a:rPr lang="en-US" sz="3111" dirty="0" smtClean="0"/>
            </a:br>
            <a:r>
              <a:rPr lang="en-US" sz="3111" b="1" i="1" dirty="0" smtClean="0"/>
              <a:t>third person in Portuguese</a:t>
            </a:r>
            <a:r>
              <a:rPr lang="en-US" sz="3111" b="1" dirty="0" smtClean="0"/>
              <a:t>!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356360"/>
          <a:ext cx="7086600" cy="519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203450"/>
                <a:gridCol w="3740150"/>
              </a:tblGrid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mbria"/>
                          <a:cs typeface="Times New Roman"/>
                        </a:rPr>
                        <a:t>singular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mbria"/>
                          <a:cs typeface="Times New Roman"/>
                        </a:rPr>
                        <a:t>eu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tu </a:t>
                      </a:r>
                      <a:r>
                        <a:rPr lang="en-US" sz="2400" i="1">
                          <a:latin typeface="Times New Roman"/>
                          <a:ea typeface="Cambria"/>
                          <a:cs typeface="Times New Roman"/>
                        </a:rPr>
                        <a:t>(limited use in Brazil)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él, ella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ele, ela</a:t>
                      </a: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Ud.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mbria"/>
                          <a:cs typeface="Times New Roman"/>
                        </a:rPr>
                        <a:t>você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/>
                          <a:ea typeface="Cambria"/>
                          <a:cs typeface="Times New Roman"/>
                        </a:rPr>
                        <a:t>o</a:t>
                      </a:r>
                      <a:r>
                        <a:rPr lang="en-US" sz="2400" b="1" i="1" dirty="0" err="1" smtClean="0">
                          <a:latin typeface="Times New Roman"/>
                          <a:ea typeface="Cambria"/>
                          <a:cs typeface="Times New Roman"/>
                        </a:rPr>
                        <a:t>senhor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mbria"/>
                          <a:cs typeface="Times New Roman"/>
                        </a:rPr>
                        <a:t>a </a:t>
                      </a:r>
                      <a:r>
                        <a:rPr lang="en-US" sz="2400" b="1" i="1" dirty="0" err="1">
                          <a:latin typeface="Times New Roman"/>
                          <a:ea typeface="Cambria"/>
                          <a:cs typeface="Times New Roman"/>
                        </a:rPr>
                        <a:t>senhora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mbria"/>
                          <a:cs typeface="Times New Roman"/>
                        </a:rPr>
                        <a:t>plural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nosotros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nós</a:t>
                      </a: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ellos, ellas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eles, elas</a:t>
                      </a: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Uds.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mbria"/>
                          <a:cs typeface="Times New Roman"/>
                        </a:rPr>
                        <a:t>vocês</a:t>
                      </a: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/>
                          <a:ea typeface="Cambria"/>
                          <a:cs typeface="Times New Roman"/>
                        </a:rPr>
                        <a:t>ossenhores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mbria"/>
                          <a:cs typeface="Times New Roman"/>
                        </a:rPr>
                        <a:t>a</a:t>
                      </a:r>
                      <a:r>
                        <a:rPr lang="en-US" sz="2400" b="1" i="1" dirty="0" smtClean="0">
                          <a:latin typeface="Times New Roman"/>
                          <a:ea typeface="Cambria"/>
                          <a:cs typeface="Times New Roman"/>
                        </a:rPr>
                        <a:t>s </a:t>
                      </a:r>
                      <a:r>
                        <a:rPr lang="en-US" sz="2400" b="1" i="1" dirty="0" err="1">
                          <a:latin typeface="Times New Roman"/>
                          <a:ea typeface="Cambria"/>
                          <a:cs typeface="Times New Roman"/>
                        </a:rPr>
                        <a:t>senhoras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NúmerosCardinales</a:t>
            </a:r>
            <a:r>
              <a:rPr lang="en-US" sz="2800" dirty="0" smtClean="0"/>
              <a:t> = </a:t>
            </a:r>
            <a:r>
              <a:rPr lang="en-US" sz="2800" dirty="0" err="1" smtClean="0"/>
              <a:t>NúmerosCardinais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398"/>
          <a:ext cx="8001000" cy="577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uno</a:t>
                      </a: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una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um, uma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dos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dois</a:t>
                      </a: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duas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tres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três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cuatro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quatro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cinco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cinco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seis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seis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siete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sete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ocho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oito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nueve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nove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diez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dez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veinte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vinte</a:t>
                      </a: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treinta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trinta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cuarenta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quarenta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en-US" sz="4000" i="1" dirty="0" err="1" smtClean="0"/>
              <a:t>UnaPregunta</a:t>
            </a:r>
            <a:r>
              <a:rPr lang="en-US" sz="4000" dirty="0" smtClean="0"/>
              <a:t>:  ¿</a:t>
            </a:r>
            <a:r>
              <a:rPr lang="en-US" sz="4000" dirty="0" err="1" smtClean="0"/>
              <a:t>Quiéntienerazón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i="1" dirty="0" err="1" smtClean="0"/>
              <a:t>UmaPergunta</a:t>
            </a:r>
            <a:r>
              <a:rPr lang="en-US" sz="4000" dirty="0" smtClean="0"/>
              <a:t>: </a:t>
            </a:r>
            <a:r>
              <a:rPr lang="en-US" sz="4000" dirty="0" err="1" smtClean="0"/>
              <a:t>Quem</a:t>
            </a:r>
            <a:r>
              <a:rPr lang="en-US" sz="4000" dirty="0" smtClean="0"/>
              <a:t> tem </a:t>
            </a:r>
            <a:r>
              <a:rPr lang="en-US" sz="4000" dirty="0" err="1" smtClean="0"/>
              <a:t>razão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Los </a:t>
            </a:r>
            <a:r>
              <a:rPr lang="en-US" sz="4000" dirty="0" err="1" smtClean="0"/>
              <a:t>españolesdicenque</a:t>
            </a:r>
            <a:r>
              <a:rPr lang="en-US" sz="4000" dirty="0" smtClean="0"/>
              <a:t> el </a:t>
            </a:r>
            <a:r>
              <a:rPr lang="en-US" sz="4000" dirty="0" err="1" smtClean="0"/>
              <a:t>portuguéses</a:t>
            </a:r>
            <a:r>
              <a:rPr lang="en-US" sz="4000" dirty="0" smtClean="0"/>
              <a:t> el </a:t>
            </a:r>
            <a:r>
              <a:rPr lang="en-US" sz="4000" dirty="0" err="1" smtClean="0"/>
              <a:t>español</a:t>
            </a:r>
            <a:r>
              <a:rPr lang="en-US" sz="4000" dirty="0" smtClean="0"/>
              <a:t> mal </a:t>
            </a:r>
            <a:r>
              <a:rPr lang="en-US" sz="4000" dirty="0" err="1" smtClean="0"/>
              <a:t>hablado</a:t>
            </a:r>
            <a:r>
              <a:rPr lang="en-US" sz="4000" dirty="0" smtClean="0"/>
              <a:t>;</a:t>
            </a:r>
          </a:p>
          <a:p>
            <a:pPr>
              <a:buNone/>
            </a:pPr>
            <a:endParaRPr/>
          </a:p>
          <a:p>
            <a:r>
              <a:rPr lang="en-US" sz="4000" dirty="0" err="1" smtClean="0"/>
              <a:t>Masosportuguesesdizemqueoespanholéoportuguês</a:t>
            </a:r>
            <a:r>
              <a:rPr lang="en-US" sz="4000" dirty="0" smtClean="0"/>
              <a:t> mal </a:t>
            </a:r>
            <a:r>
              <a:rPr lang="en-US" sz="4000" dirty="0" err="1" smtClean="0"/>
              <a:t>falado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Días</a:t>
            </a:r>
            <a:r>
              <a:rPr lang="en-US" dirty="0" smtClean="0"/>
              <a:t> de la </a:t>
            </a:r>
            <a:r>
              <a:rPr lang="en-US" dirty="0" err="1" smtClean="0"/>
              <a:t>semana</a:t>
            </a:r>
            <a:r>
              <a:rPr lang="en-US" dirty="0" smtClean="0"/>
              <a:t> = Dias </a:t>
            </a:r>
            <a:r>
              <a:rPr lang="en-US" dirty="0" err="1" smtClean="0"/>
              <a:t>dasemana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Cambria"/>
                          <a:cs typeface="Times New Roman"/>
                        </a:rPr>
                        <a:t>Espanhol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lunes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segunda-feira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martes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terça-feira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miércoles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quarta-feira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jueves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quinta-feira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viernes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sexta-feira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sábado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sábado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Cambria"/>
                          <a:cs typeface="Times New Roman"/>
                        </a:rPr>
                        <a:t>domingo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Cambria"/>
                          <a:cs typeface="Times New Roman"/>
                        </a:rPr>
                        <a:t>domingo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Docemeses</a:t>
            </a:r>
            <a:r>
              <a:rPr lang="en-US" sz="3600" dirty="0" smtClean="0"/>
              <a:t> del </a:t>
            </a:r>
            <a:r>
              <a:rPr lang="en-US" sz="3600" dirty="0" err="1" smtClean="0"/>
              <a:t>año</a:t>
            </a:r>
            <a:r>
              <a:rPr lang="en-US" sz="3600" dirty="0" smtClean="0"/>
              <a:t> = Doze </a:t>
            </a:r>
            <a:r>
              <a:rPr lang="en-US" sz="3600" dirty="0" err="1" smtClean="0"/>
              <a:t>meses</a:t>
            </a:r>
            <a:r>
              <a:rPr lang="en-US" sz="3600" dirty="0" smtClean="0"/>
              <a:t> do </a:t>
            </a:r>
            <a:r>
              <a:rPr lang="en-US" sz="3600" dirty="0" err="1" smtClean="0"/>
              <a:t>ano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98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343400"/>
              </a:tblGrid>
              <a:tr h="4601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 dirty="0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 dirty="0" smtClean="0">
                          <a:latin typeface="Times New Roman"/>
                          <a:ea typeface="Cambria"/>
                          <a:cs typeface="Times New Roman"/>
                        </a:rPr>
                        <a:t>enero  (el mes de enero)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 dirty="0" smtClean="0">
                          <a:latin typeface="Times New Roman"/>
                          <a:ea typeface="Cambria"/>
                          <a:cs typeface="Times New Roman"/>
                        </a:rPr>
                        <a:t>Janeiro   (o mês de Janeiro)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 dirty="0">
                          <a:latin typeface="Times New Roman"/>
                          <a:ea typeface="Cambria"/>
                          <a:cs typeface="Times New Roman"/>
                        </a:rPr>
                        <a:t>febrero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Fevereiro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marzo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Março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abril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Abril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mayo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Maio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junio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Junho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julio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Julho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agosto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Agosto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septiembre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Setembro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octubre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Outubro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noviembre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>
                          <a:latin typeface="Times New Roman"/>
                          <a:ea typeface="Cambria"/>
                          <a:cs typeface="Times New Roman"/>
                        </a:rPr>
                        <a:t>Novembro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600">
                          <a:latin typeface="Times New Roman"/>
                          <a:ea typeface="Cambria"/>
                          <a:cs typeface="Times New Roman"/>
                        </a:rPr>
                        <a:t>diciembre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600" dirty="0">
                          <a:latin typeface="Times New Roman"/>
                          <a:ea typeface="Cambria"/>
                          <a:cs typeface="Times New Roman"/>
                        </a:rPr>
                        <a:t>Dezembro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487362"/>
          </a:xfrm>
        </p:spPr>
        <p:txBody>
          <a:bodyPr>
            <a:noAutofit/>
          </a:bodyPr>
          <a:lstStyle/>
          <a:p>
            <a:r>
              <a:rPr lang="en-US" sz="3200" i="1" dirty="0" err="1" smtClean="0"/>
              <a:t>Artículos</a:t>
            </a:r>
            <a:r>
              <a:rPr lang="en-US" sz="3200" i="1" dirty="0" smtClean="0"/>
              <a:t> = </a:t>
            </a:r>
            <a:r>
              <a:rPr lang="en-US" sz="3200" i="1" dirty="0" err="1" smtClean="0"/>
              <a:t>Artigos</a:t>
            </a:r>
            <a:endParaRPr lang="en-US" sz="32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1" y="762000"/>
          <a:ext cx="792479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44"/>
                <a:gridCol w="2935111"/>
                <a:gridCol w="4476044"/>
              </a:tblGrid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b="1" i="1">
                          <a:latin typeface="Times New Roman"/>
                          <a:ea typeface="Cambria"/>
                          <a:cs typeface="Times New Roman"/>
                        </a:rPr>
                        <a:t>definidos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1" i="1" dirty="0">
                          <a:latin typeface="Times New Roman"/>
                          <a:ea typeface="Cambria"/>
                          <a:cs typeface="Times New Roman"/>
                        </a:rPr>
                        <a:t>definidos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700" dirty="0" smtClean="0">
                          <a:latin typeface="Times New Roman"/>
                          <a:ea typeface="Cambria"/>
                          <a:cs typeface="Times New Roman"/>
                        </a:rPr>
                        <a:t>   el</a:t>
                      </a:r>
                      <a:r>
                        <a:rPr lang="es-ES_tradnl" sz="1700" dirty="0">
                          <a:latin typeface="Times New Roman"/>
                          <a:ea typeface="Cambria"/>
                          <a:cs typeface="Times New Roman"/>
                        </a:rPr>
                        <a:t>, la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  o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pl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700" dirty="0" smtClean="0">
                          <a:latin typeface="Times New Roman"/>
                          <a:ea typeface="Cambria"/>
                          <a:cs typeface="Times New Roman"/>
                        </a:rPr>
                        <a:t>   los</a:t>
                      </a:r>
                      <a:r>
                        <a:rPr lang="es-ES_tradnl" sz="1700" dirty="0">
                          <a:latin typeface="Times New Roman"/>
                          <a:ea typeface="Cambria"/>
                          <a:cs typeface="Times New Roman"/>
                        </a:rPr>
                        <a:t>, las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  os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as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b="1" i="1">
                          <a:latin typeface="Times New Roman"/>
                          <a:ea typeface="Cambria"/>
                          <a:cs typeface="Times New Roman"/>
                        </a:rPr>
                        <a:t>indefinidos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1" i="1">
                          <a:latin typeface="Times New Roman"/>
                          <a:ea typeface="Cambria"/>
                          <a:cs typeface="Times New Roman"/>
                        </a:rPr>
                        <a:t>indefinidos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700" dirty="0" smtClean="0">
                          <a:latin typeface="Times New Roman"/>
                          <a:ea typeface="Cambria"/>
                          <a:cs typeface="Times New Roman"/>
                        </a:rPr>
                        <a:t>   un</a:t>
                      </a:r>
                      <a:r>
                        <a:rPr lang="es-ES_tradnl" sz="1700" dirty="0">
                          <a:latin typeface="Times New Roman"/>
                          <a:ea typeface="Cambria"/>
                          <a:cs typeface="Times New Roman"/>
                        </a:rPr>
                        <a:t>, una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  um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uma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pl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700" dirty="0" smtClean="0">
                          <a:latin typeface="Times New Roman"/>
                          <a:ea typeface="Cambria"/>
                          <a:cs typeface="Times New Roman"/>
                        </a:rPr>
                        <a:t>unos</a:t>
                      </a:r>
                      <a:r>
                        <a:rPr lang="es-ES_tradnl" sz="1700" dirty="0">
                          <a:latin typeface="Times New Roman"/>
                          <a:ea typeface="Cambria"/>
                          <a:cs typeface="Times New Roman"/>
                        </a:rPr>
                        <a:t>, unas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  uns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umas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500" b="1" i="1">
                          <a:latin typeface="Times New Roman"/>
                          <a:ea typeface="Cambria"/>
                          <a:cs typeface="Times New Roman"/>
                        </a:rPr>
                        <a:t>contracciones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1" i="1">
                          <a:latin typeface="Times New Roman"/>
                          <a:ea typeface="Cambria"/>
                          <a:cs typeface="Times New Roman"/>
                        </a:rPr>
                        <a:t>contracções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Times New Roman"/>
                          <a:ea typeface="Cambria"/>
                          <a:cs typeface="Times New Roman"/>
                        </a:rPr>
                        <a:t>(a)</a:t>
                      </a:r>
                      <a:r>
                        <a:rPr lang="es-ES_tradnl" sz="1700">
                          <a:latin typeface="Times New Roman"/>
                          <a:ea typeface="Cambria"/>
                          <a:cs typeface="Times New Roman"/>
                        </a:rPr>
                        <a:t> al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Times New Roman"/>
                          <a:ea typeface="Cambria"/>
                          <a:cs typeface="Times New Roman"/>
                        </a:rPr>
                        <a:t>(a)</a:t>
                      </a: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 ao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à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pl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7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aos, às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Times New Roman"/>
                          <a:ea typeface="Cambria"/>
                          <a:cs typeface="Times New Roman"/>
                        </a:rPr>
                        <a:t>(de) </a:t>
                      </a:r>
                      <a:r>
                        <a:rPr lang="es-ES_tradnl" sz="1700">
                          <a:latin typeface="Times New Roman"/>
                          <a:ea typeface="Cambria"/>
                          <a:cs typeface="Times New Roman"/>
                        </a:rPr>
                        <a:t>del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Times New Roman"/>
                          <a:ea typeface="Cambria"/>
                          <a:cs typeface="Times New Roman"/>
                        </a:rPr>
                        <a:t>(de)</a:t>
                      </a: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do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da; dum, duma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pl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7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>
                          <a:latin typeface="Times New Roman"/>
                          <a:ea typeface="Cambria"/>
                          <a:cs typeface="Times New Roman"/>
                        </a:rPr>
                        <a:t>       dos, das; duns, dumas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Times New Roman"/>
                          <a:ea typeface="Cambria"/>
                          <a:cs typeface="Times New Roman"/>
                        </a:rPr>
                        <a:t>(en)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dirty="0">
                          <a:latin typeface="Times New Roman"/>
                          <a:ea typeface="Cambria"/>
                          <a:cs typeface="Times New Roman"/>
                        </a:rPr>
                        <a:t>(em)</a:t>
                      </a: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 no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na; num, numa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pl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7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>
                          <a:latin typeface="Times New Roman"/>
                          <a:ea typeface="Cambria"/>
                          <a:cs typeface="Times New Roman"/>
                        </a:rPr>
                        <a:t>        nos, nas; nuns, numas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Times New Roman"/>
                          <a:ea typeface="Cambria"/>
                          <a:cs typeface="Times New Roman"/>
                        </a:rPr>
                        <a:t>(por)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Times New Roman"/>
                          <a:ea typeface="Cambria"/>
                          <a:cs typeface="Times New Roman"/>
                        </a:rPr>
                        <a:t>(por)</a:t>
                      </a:r>
                      <a:r>
                        <a:rPr lang="es-ES_tradnl" sz="1700" dirty="0" smtClean="0">
                          <a:latin typeface="Times New Roman"/>
                          <a:ea typeface="Cambria"/>
                          <a:cs typeface="Times New Roman"/>
                        </a:rPr>
                        <a:t>pelo</a:t>
                      </a:r>
                      <a:r>
                        <a:rPr lang="es-ES_tradnl" sz="1700" dirty="0">
                          <a:latin typeface="Times New Roman"/>
                          <a:ea typeface="Cambria"/>
                          <a:cs typeface="Times New Roman"/>
                        </a:rPr>
                        <a:t>, pela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mbria"/>
                          <a:cs typeface="Times New Roman"/>
                        </a:rPr>
                        <a:t>pl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7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dirty="0" smtClean="0">
                          <a:latin typeface="Times New Roman"/>
                          <a:ea typeface="Cambria"/>
                          <a:cs typeface="Times New Roman"/>
                        </a:rPr>
                        <a:t> pelos</a:t>
                      </a:r>
                      <a:r>
                        <a:rPr lang="pt-PT" sz="1700" dirty="0">
                          <a:latin typeface="Times New Roman"/>
                          <a:ea typeface="Cambria"/>
                          <a:cs typeface="Times New Roman"/>
                        </a:rPr>
                        <a:t>, pelas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6040" marR="6604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Contracçoes</a:t>
            </a:r>
            <a:r>
              <a:rPr lang="en-US" sz="3200" b="1" dirty="0" smtClean="0"/>
              <a:t> com </a:t>
            </a:r>
            <a:r>
              <a:rPr lang="en-US" sz="3200" b="1" dirty="0" err="1" smtClean="0"/>
              <a:t>preposições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mtClean="0"/>
              <a:t> ejemplos = exemplos</a:t>
            </a:r>
          </a:p>
          <a:p>
            <a:pPr>
              <a:buNone/>
            </a:pPr>
            <a:r>
              <a:rPr lang="en-US" smtClean="0"/>
              <a:t>•  </a:t>
            </a:r>
            <a:r>
              <a:rPr lang="en-US" dirty="0" smtClean="0"/>
              <a:t>a </a:t>
            </a:r>
            <a:r>
              <a:rPr lang="en-US" dirty="0" err="1" smtClean="0"/>
              <a:t>veces</a:t>
            </a:r>
            <a:r>
              <a:rPr lang="en-US" dirty="0" smtClean="0"/>
              <a:t> = </a:t>
            </a:r>
            <a:r>
              <a:rPr lang="en-US" dirty="0" err="1" smtClean="0"/>
              <a:t>àsvezes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al fin </a:t>
            </a:r>
            <a:r>
              <a:rPr lang="en-US" dirty="0" err="1" smtClean="0"/>
              <a:t>y</a:t>
            </a:r>
            <a:r>
              <a:rPr lang="en-US" dirty="0" smtClean="0"/>
              <a:t> al </a:t>
            </a:r>
            <a:r>
              <a:rPr lang="en-US" dirty="0" err="1" smtClean="0"/>
              <a:t>cabo</a:t>
            </a:r>
            <a:r>
              <a:rPr lang="en-US" dirty="0" smtClean="0"/>
              <a:t> = </a:t>
            </a:r>
            <a:r>
              <a:rPr lang="en-US" dirty="0" err="1" smtClean="0"/>
              <a:t>aofimeaocabo</a:t>
            </a:r>
            <a:endParaRPr lang="en-US" dirty="0" smtClean="0"/>
          </a:p>
          <a:p>
            <a:r>
              <a:rPr lang="en-US" dirty="0" smtClean="0"/>
              <a:t>a la </a:t>
            </a:r>
            <a:r>
              <a:rPr lang="en-US" dirty="0" err="1" smtClean="0"/>
              <a:t>unversidad</a:t>
            </a:r>
            <a:r>
              <a:rPr lang="en-US" dirty="0" smtClean="0"/>
              <a:t> = </a:t>
            </a:r>
            <a:r>
              <a:rPr lang="en-US" dirty="0" err="1" smtClean="0"/>
              <a:t>àuniversidade</a:t>
            </a:r>
            <a:endParaRPr lang="en-US" dirty="0" smtClean="0"/>
          </a:p>
          <a:p>
            <a:r>
              <a:rPr lang="en-US" dirty="0" smtClean="0"/>
              <a:t>del </a:t>
            </a:r>
            <a:r>
              <a:rPr lang="en-US" dirty="0" err="1" smtClean="0"/>
              <a:t>estudiante</a:t>
            </a:r>
            <a:r>
              <a:rPr lang="en-US" dirty="0" smtClean="0"/>
              <a:t> = do </a:t>
            </a:r>
            <a:r>
              <a:rPr lang="en-US" dirty="0" err="1" smtClean="0"/>
              <a:t>estudante</a:t>
            </a:r>
            <a:endParaRPr lang="en-US" dirty="0" smtClean="0"/>
          </a:p>
          <a:p>
            <a:r>
              <a:rPr lang="en-US" dirty="0" smtClean="0"/>
              <a:t>de Juan; de </a:t>
            </a:r>
            <a:r>
              <a:rPr lang="en-US" dirty="0" err="1" smtClean="0"/>
              <a:t>María</a:t>
            </a:r>
            <a:r>
              <a:rPr lang="en-US" dirty="0" smtClean="0"/>
              <a:t> = do </a:t>
            </a:r>
            <a:r>
              <a:rPr lang="en-US" dirty="0" err="1" smtClean="0"/>
              <a:t>João</a:t>
            </a:r>
            <a:r>
              <a:rPr lang="en-US" dirty="0" smtClean="0"/>
              <a:t>; </a:t>
            </a:r>
            <a:r>
              <a:rPr lang="en-US" dirty="0" err="1" smtClean="0"/>
              <a:t>da</a:t>
            </a:r>
            <a:r>
              <a:rPr lang="en-US" dirty="0" smtClean="0"/>
              <a:t> Maria</a:t>
            </a:r>
          </a:p>
          <a:p>
            <a:r>
              <a:rPr lang="en-US" dirty="0" smtClean="0"/>
              <a:t>de la </a:t>
            </a:r>
            <a:r>
              <a:rPr lang="en-US" dirty="0" err="1" smtClean="0"/>
              <a:t>tarde</a:t>
            </a:r>
            <a:r>
              <a:rPr lang="en-US" dirty="0" smtClean="0"/>
              <a:t>; de la </a:t>
            </a:r>
            <a:r>
              <a:rPr lang="en-US" dirty="0" err="1" smtClean="0"/>
              <a:t>noche</a:t>
            </a:r>
            <a:r>
              <a:rPr lang="en-US" dirty="0" smtClean="0"/>
              <a:t> = </a:t>
            </a:r>
            <a:r>
              <a:rPr lang="en-US" dirty="0" err="1" smtClean="0"/>
              <a:t>datarde</a:t>
            </a:r>
            <a:r>
              <a:rPr lang="en-US" dirty="0" smtClean="0"/>
              <a:t>; </a:t>
            </a:r>
            <a:r>
              <a:rPr lang="en-US" dirty="0" err="1" smtClean="0"/>
              <a:t>danoite</a:t>
            </a:r>
            <a:endParaRPr lang="en-US" dirty="0" smtClean="0"/>
          </a:p>
          <a:p>
            <a:r>
              <a:rPr lang="en-US" dirty="0" smtClean="0"/>
              <a:t>en la mesa; en el </a:t>
            </a:r>
            <a:r>
              <a:rPr lang="en-US" dirty="0" err="1" smtClean="0"/>
              <a:t>libro</a:t>
            </a:r>
            <a:r>
              <a:rPr lang="en-US" dirty="0" smtClean="0"/>
              <a:t> = </a:t>
            </a:r>
            <a:r>
              <a:rPr lang="en-US" dirty="0" err="1" smtClean="0"/>
              <a:t>na</a:t>
            </a:r>
            <a:r>
              <a:rPr lang="en-US" dirty="0" smtClean="0"/>
              <a:t> mesa; no </a:t>
            </a:r>
            <a:r>
              <a:rPr lang="en-US" dirty="0" err="1" smtClean="0"/>
              <a:t>livro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el placer = </a:t>
            </a:r>
            <a:r>
              <a:rPr lang="en-US" dirty="0" err="1" smtClean="0"/>
              <a:t>peloprazer</a:t>
            </a:r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ventana</a:t>
            </a:r>
            <a:r>
              <a:rPr lang="en-US" dirty="0" smtClean="0"/>
              <a:t> = </a:t>
            </a:r>
            <a:r>
              <a:rPr lang="en-US" dirty="0" err="1" smtClean="0"/>
              <a:t>pelajanela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i="1" dirty="0" smtClean="0"/>
              <a:t>Meu deus! Mais contracções!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4403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b="1" dirty="0" err="1" smtClean="0"/>
              <a:t>Spanishiscontractionpoorbycomparison</a:t>
            </a:r>
            <a:r>
              <a:rPr lang="pt-PT" b="1" dirty="0" smtClean="0"/>
              <a:t>!</a:t>
            </a:r>
          </a:p>
          <a:p>
            <a:endParaRPr lang="en-US" dirty="0" smtClean="0"/>
          </a:p>
          <a:p>
            <a:pPr>
              <a:buNone/>
            </a:pPr>
            <a:r>
              <a:rPr lang="pt-PT" b="1" i="1" dirty="0" smtClean="0"/>
              <a:t>de &amp; em + ele, ela, eles, elas =</a:t>
            </a:r>
            <a:endParaRPr lang="en-US" b="1" i="1" dirty="0" smtClean="0"/>
          </a:p>
          <a:p>
            <a:pPr>
              <a:buNone/>
            </a:pPr>
            <a:r>
              <a:rPr lang="pt-PT" b="1" dirty="0" smtClean="0"/>
              <a:t>dele, dela, deles, delas</a:t>
            </a:r>
            <a:endParaRPr lang="en-US" b="1" dirty="0" smtClean="0"/>
          </a:p>
          <a:p>
            <a:pPr>
              <a:buNone/>
            </a:pPr>
            <a:r>
              <a:rPr lang="pt-PT" b="1" dirty="0" smtClean="0"/>
              <a:t>nele, nela, neles, nelas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t-PT" b="1" i="1" dirty="0" smtClean="0"/>
              <a:t>de &amp; em + isso, este, esta, aquele, aquela,  etc.</a:t>
            </a:r>
            <a:endParaRPr lang="en-US" b="1" i="1" dirty="0" smtClean="0"/>
          </a:p>
          <a:p>
            <a:pPr>
              <a:buNone/>
            </a:pPr>
            <a:r>
              <a:rPr lang="pt-PT" b="1" dirty="0" smtClean="0"/>
              <a:t>disso, deste, desta; daquele, daquela</a:t>
            </a:r>
            <a:endParaRPr lang="en-US" dirty="0" smtClean="0"/>
          </a:p>
          <a:p>
            <a:pPr>
              <a:buNone/>
            </a:pPr>
            <a:r>
              <a:rPr lang="pt-PT" b="1" dirty="0" smtClean="0"/>
              <a:t>			nisso, neste, nesta; naquele, naquela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pt-PT" dirty="0" smtClean="0"/>
              <a:t>Não mexas </a:t>
            </a:r>
            <a:r>
              <a:rPr lang="pt-PT" b="1" i="1" dirty="0" smtClean="0"/>
              <a:t>nisso,</a:t>
            </a:r>
            <a:r>
              <a:rPr lang="pt-PT" dirty="0" smtClean="0"/>
              <a:t> como fizeste </a:t>
            </a:r>
            <a:r>
              <a:rPr lang="pt-PT" b="1" i="1" dirty="0" smtClean="0"/>
              <a:t>naquela</a:t>
            </a:r>
            <a:r>
              <a:rPr lang="pt-PT" dirty="0" smtClean="0"/>
              <a:t> noite quando roubaste o livro </a:t>
            </a:r>
            <a:r>
              <a:rPr lang="pt-PT" b="1" i="1" dirty="0" smtClean="0"/>
              <a:t>deles</a:t>
            </a:r>
            <a:r>
              <a:rPr lang="pt-PT" dirty="0" smtClean="0"/>
              <a:t>e escreveste um poema </a:t>
            </a:r>
            <a:r>
              <a:rPr lang="pt-PT" b="1" i="1" dirty="0" smtClean="0"/>
              <a:t>nele.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a la </a:t>
            </a:r>
            <a:r>
              <a:rPr lang="en-US" dirty="0" err="1" smtClean="0"/>
              <a:t>una</a:t>
            </a:r>
            <a:r>
              <a:rPr lang="en-US" dirty="0" smtClean="0"/>
              <a:t> 						  = </a:t>
            </a:r>
            <a:r>
              <a:rPr lang="en-US" dirty="0" err="1" smtClean="0"/>
              <a:t>àuma</a:t>
            </a:r>
            <a:endParaRPr lang="en-US" dirty="0" smtClean="0"/>
          </a:p>
          <a:p>
            <a:r>
              <a:rPr lang="en-US" dirty="0" smtClean="0"/>
              <a:t>Es la </a:t>
            </a:r>
            <a:r>
              <a:rPr lang="en-US" dirty="0" err="1" smtClean="0"/>
              <a:t>una</a:t>
            </a:r>
            <a:r>
              <a:rPr lang="en-US" dirty="0" smtClean="0"/>
              <a:t> de la </a:t>
            </a:r>
            <a:r>
              <a:rPr lang="en-US" dirty="0" err="1" smtClean="0"/>
              <a:t>mañana</a:t>
            </a:r>
            <a:r>
              <a:rPr lang="en-US" dirty="0" smtClean="0"/>
              <a:t>  = É </a:t>
            </a:r>
            <a:r>
              <a:rPr lang="en-US" dirty="0" err="1" smtClean="0"/>
              <a:t>uma</a:t>
            </a:r>
            <a:r>
              <a:rPr lang="en-US" dirty="0" smtClean="0"/>
              <a:t> (</a:t>
            </a:r>
            <a:r>
              <a:rPr lang="en-US" dirty="0" err="1" smtClean="0"/>
              <a:t>hora</a:t>
            </a:r>
            <a:r>
              <a:rPr lang="en-US" dirty="0" smtClean="0"/>
              <a:t>) </a:t>
            </a:r>
            <a:r>
              <a:rPr lang="en-US" dirty="0" err="1" smtClean="0"/>
              <a:t>damanhã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lastres</a:t>
            </a:r>
            <a:r>
              <a:rPr lang="en-US" dirty="0" smtClean="0"/>
              <a:t> de la </a:t>
            </a:r>
            <a:r>
              <a:rPr lang="en-US" dirty="0" err="1" smtClean="0"/>
              <a:t>tarde</a:t>
            </a:r>
            <a:r>
              <a:rPr lang="en-US" dirty="0" smtClean="0"/>
              <a:t>      =</a:t>
            </a:r>
            <a:r>
              <a:rPr lang="en-US" dirty="0" err="1" smtClean="0"/>
              <a:t>Àstrêsdatarde</a:t>
            </a:r>
            <a:r>
              <a:rPr lang="en-US" dirty="0" smtClean="0"/>
              <a:t>.                      </a:t>
            </a:r>
          </a:p>
          <a:p>
            <a:r>
              <a:rPr lang="en-US" dirty="0" smtClean="0"/>
              <a:t>Son </a:t>
            </a:r>
            <a:r>
              <a:rPr lang="en-US" dirty="0" err="1" smtClean="0"/>
              <a:t>lastres</a:t>
            </a:r>
            <a:r>
              <a:rPr lang="en-US" dirty="0" smtClean="0"/>
              <a:t>                      = São </a:t>
            </a:r>
            <a:r>
              <a:rPr lang="en-US" dirty="0" err="1" smtClean="0"/>
              <a:t>três</a:t>
            </a:r>
            <a:r>
              <a:rPr lang="en-US" dirty="0" smtClean="0"/>
              <a:t> (</a:t>
            </a:r>
            <a:r>
              <a:rPr lang="en-US" dirty="0" err="1" smtClean="0"/>
              <a:t>horas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Gender of some commonly used nouns may vary: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¡</a:t>
            </a:r>
            <a:r>
              <a:rPr lang="en-US" sz="2800" b="1" dirty="0" err="1" smtClean="0"/>
              <a:t>Atención</a:t>
            </a:r>
            <a:r>
              <a:rPr lang="en-US" sz="2800" b="1" dirty="0" smtClean="0"/>
              <a:t>! </a:t>
            </a:r>
            <a:r>
              <a:rPr lang="en-US" sz="2800" b="1" dirty="0" err="1" smtClean="0"/>
              <a:t>Atenção</a:t>
            </a:r>
            <a:r>
              <a:rPr lang="en-US" sz="2800" b="1" dirty="0" smtClean="0"/>
              <a:t>!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5105400" cy="466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667000"/>
              </a:tblGrid>
              <a:tr h="4949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>
                          <a:latin typeface="Times New Roman"/>
                          <a:ea typeface="Cambria"/>
                          <a:cs typeface="Times New Roman"/>
                        </a:rPr>
                        <a:t>la nariz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200" dirty="0">
                          <a:latin typeface="Times New Roman"/>
                          <a:ea typeface="Cambria"/>
                          <a:cs typeface="Times New Roman"/>
                        </a:rPr>
                        <a:t>o nariz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>
                          <a:latin typeface="Times New Roman"/>
                          <a:ea typeface="Cambria"/>
                          <a:cs typeface="Times New Roman"/>
                        </a:rPr>
                        <a:t>el origen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200">
                          <a:latin typeface="Times New Roman"/>
                          <a:ea typeface="Cambria"/>
                          <a:cs typeface="Times New Roman"/>
                        </a:rPr>
                        <a:t>a origem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>
                          <a:latin typeface="Times New Roman"/>
                          <a:ea typeface="Cambria"/>
                          <a:cs typeface="Times New Roman"/>
                        </a:rPr>
                        <a:t>el color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200">
                          <a:latin typeface="Times New Roman"/>
                          <a:ea typeface="Cambria"/>
                          <a:cs typeface="Times New Roman"/>
                        </a:rPr>
                        <a:t>a cor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>
                          <a:latin typeface="Times New Roman"/>
                          <a:ea typeface="Cambria"/>
                          <a:cs typeface="Times New Roman"/>
                        </a:rPr>
                        <a:t>el viaje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200">
                          <a:latin typeface="Times New Roman"/>
                          <a:ea typeface="Cambria"/>
                          <a:cs typeface="Times New Roman"/>
                        </a:rPr>
                        <a:t>a viagem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>
                          <a:latin typeface="Times New Roman"/>
                          <a:ea typeface="Cambria"/>
                          <a:cs typeface="Times New Roman"/>
                        </a:rPr>
                        <a:t>el garaje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200">
                          <a:latin typeface="Times New Roman"/>
                          <a:ea typeface="Cambria"/>
                          <a:cs typeface="Times New Roman"/>
                        </a:rPr>
                        <a:t>a garagem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>
                          <a:latin typeface="Times New Roman"/>
                          <a:ea typeface="Cambria"/>
                          <a:cs typeface="Times New Roman"/>
                        </a:rPr>
                        <a:t>el puente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200">
                          <a:latin typeface="Times New Roman"/>
                          <a:ea typeface="Cambria"/>
                          <a:cs typeface="Times New Roman"/>
                        </a:rPr>
                        <a:t>a ponte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3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3200">
                          <a:latin typeface="Times New Roman"/>
                          <a:ea typeface="Cambria"/>
                          <a:cs typeface="Times New Roman"/>
                        </a:rPr>
                        <a:t>el coraje</a:t>
                      </a:r>
                      <a:endParaRPr lang="en-US" sz="3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3200" dirty="0">
                          <a:latin typeface="Times New Roman"/>
                          <a:ea typeface="Cambria"/>
                          <a:cs typeface="Times New Roman"/>
                        </a:rPr>
                        <a:t>a </a:t>
                      </a:r>
                      <a:r>
                        <a:rPr lang="pt-PT" sz="3200" dirty="0" err="1">
                          <a:latin typeface="Times New Roman"/>
                          <a:ea typeface="Cambria"/>
                          <a:cs typeface="Times New Roman"/>
                        </a:rPr>
                        <a:t>corajem</a:t>
                      </a:r>
                      <a:endParaRPr lang="en-US" sz="3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Portuguese fancy plurals,</a:t>
            </a:r>
            <a:r>
              <a:rPr lang="pt-PT" sz="2800" b="1" i="1" dirty="0" smtClean="0"/>
              <a:t>Não é?</a:t>
            </a:r>
            <a:endParaRPr lang="en-US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838206"/>
          <a:ext cx="6858000" cy="588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o espanhol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os espanhóis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 animal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os animais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 hotel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os hotéis 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 paul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(pantano)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os paúis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 cão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(perro)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os cães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 mãe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(madre)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as mães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 paixão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(pasión)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as paixões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 limão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os limões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 irmão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(hermano)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os irmãos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 irmã 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(hermana)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as irmãs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 mão 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(mano)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as mãos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o cidadão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os cidadãos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a nuvem </a:t>
                      </a:r>
                      <a:r>
                        <a:rPr lang="pt-PT" sz="2800" i="1">
                          <a:latin typeface="Times New Roman"/>
                          <a:ea typeface="Cambria"/>
                          <a:cs typeface="Times New Roman"/>
                        </a:rPr>
                        <a:t>(nube)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as nuvens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diacriticals: Spanish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Vocales 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Times New Roman"/>
                          <a:cs typeface="Times New Roman"/>
                        </a:rPr>
                        <a:t>Á, á     Hablará con el jefe.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Ü,ü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Times New Roman"/>
                          <a:cs typeface="Times New Roman"/>
                        </a:rPr>
                        <a:t>É, é      Bebió demás café.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Consonantes y puntuación.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Times New Roman"/>
                          <a:cs typeface="Times New Roman"/>
                        </a:rPr>
                        <a:t>Í,</a:t>
                      </a:r>
                      <a:r>
                        <a:rPr lang="es-ES_tradnl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í</a:t>
                      </a: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Yo </a:t>
                      </a:r>
                      <a:r>
                        <a:rPr lang="es-ES_tradnl" sz="2800" b="1" dirty="0">
                          <a:latin typeface="Times New Roman"/>
                          <a:ea typeface="Times New Roman"/>
                          <a:cs typeface="Times New Roman"/>
                        </a:rPr>
                        <a:t>partía a </a:t>
                      </a: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pié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Times New Roman"/>
                          <a:cs typeface="Times New Roman"/>
                        </a:rPr>
                        <a:t>generalmente.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Ñ, </a:t>
                      </a:r>
                      <a:r>
                        <a:rPr lang="es-ES_tradnl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ñ</a:t>
                      </a: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Se cayó en un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cañón.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Times New Roman"/>
                          <a:cs typeface="Times New Roman"/>
                        </a:rPr>
                        <a:t>Ó, ó      Se calló en seguida.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¡ !         ¡ No me digas!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Times New Roman"/>
                          <a:cs typeface="Times New Roman"/>
                        </a:rPr>
                        <a:t>Ú, </a:t>
                      </a:r>
                      <a:r>
                        <a:rPr lang="es-ES_tradnl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ú</a:t>
                      </a: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Lima</a:t>
                      </a:r>
                      <a:r>
                        <a:rPr lang="es-ES_tradnl" sz="2800" b="1" dirty="0">
                          <a:latin typeface="Times New Roman"/>
                          <a:ea typeface="Times New Roman"/>
                          <a:cs typeface="Times New Roman"/>
                        </a:rPr>
                        <a:t>, capital </a:t>
                      </a: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del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Perú,</a:t>
                      </a:r>
                      <a:r>
                        <a:rPr lang="es-ES_tradnl" sz="2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…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¿ ?        ¿Hablas griego?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of diacriticals: Portuguese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512330"/>
          <a:ext cx="8229600" cy="488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6198"/>
                <a:gridCol w="3363402"/>
              </a:tblGrid>
              <a:tr h="4888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Vogais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 dirty="0">
                          <a:latin typeface="Times New Roman"/>
                          <a:ea typeface="Times New Roman"/>
                          <a:cs typeface="Times New Roman"/>
                        </a:rPr>
                        <a:t>À, </a:t>
                      </a:r>
                      <a:r>
                        <a:rPr lang="pt-PT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à      </a:t>
                      </a:r>
                      <a:r>
                        <a:rPr lang="pt-PT" sz="2400" b="1" dirty="0">
                          <a:latin typeface="Times New Roman"/>
                          <a:ea typeface="Times New Roman"/>
                          <a:cs typeface="Times New Roman"/>
                        </a:rPr>
                        <a:t>Vai à praia aqui perto.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Ü,ü</a:t>
                      </a:r>
                      <a:r>
                        <a:rPr lang="en-US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(Br) 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Cinqüentahomens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 dirty="0">
                          <a:latin typeface="Times New Roman"/>
                          <a:ea typeface="Times New Roman"/>
                          <a:cs typeface="Times New Roman"/>
                        </a:rPr>
                        <a:t>Á, </a:t>
                      </a:r>
                      <a:r>
                        <a:rPr lang="pt-PT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á</a:t>
                      </a:r>
                      <a:r>
                        <a:rPr lang="pt-PT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 Comprámos leite ontem. 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Consoantes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>
                          <a:latin typeface="Times New Roman"/>
                          <a:ea typeface="Times New Roman"/>
                          <a:cs typeface="Times New Roman"/>
                        </a:rPr>
                        <a:t>Ã, ã     A irmã não fala russo, não.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Ç, </a:t>
                      </a:r>
                      <a:r>
                        <a:rPr lang="pt-PT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ç</a:t>
                      </a:r>
                      <a:r>
                        <a:rPr lang="pt-PT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Uma maçã verde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 dirty="0">
                          <a:latin typeface="Times New Roman"/>
                          <a:ea typeface="Times New Roman"/>
                          <a:cs typeface="Times New Roman"/>
                        </a:rPr>
                        <a:t>Ê, </a:t>
                      </a:r>
                      <a:r>
                        <a:rPr lang="pt-PT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ê</a:t>
                      </a:r>
                      <a:r>
                        <a:rPr lang="pt-PT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  Zêzere, você tem </a:t>
                      </a:r>
                      <a:r>
                        <a:rPr lang="pt-PT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muito pêlo.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>
                          <a:latin typeface="Times New Roman"/>
                          <a:ea typeface="Times New Roman"/>
                          <a:cs typeface="Times New Roman"/>
                        </a:rPr>
                        <a:t>É, é      É o café do Pélé, não é?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>
                          <a:latin typeface="Times New Roman"/>
                          <a:ea typeface="Times New Roman"/>
                          <a:cs typeface="Times New Roman"/>
                        </a:rPr>
                        <a:t>Í, í        Um genocídio horrível.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>
                          <a:latin typeface="Times New Roman"/>
                          <a:ea typeface="Times New Roman"/>
                          <a:cs typeface="Times New Roman"/>
                        </a:rPr>
                        <a:t>Ó, ó      Parou só na Etiópia.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>
                          <a:latin typeface="Times New Roman"/>
                          <a:ea typeface="Times New Roman"/>
                          <a:cs typeface="Times New Roman"/>
                        </a:rPr>
                        <a:t>Õ,õ       Camões, autor e poeta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400" b="1">
                          <a:latin typeface="Times New Roman"/>
                          <a:ea typeface="Times New Roman"/>
                          <a:cs typeface="Times New Roman"/>
                        </a:rPr>
                        <a:t>Ú, ú      O último uburu da selva.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828800" y="952500"/>
          <a:ext cx="5486400" cy="381000"/>
        </p:xfrm>
        <a:graphic>
          <a:graphicData uri="http://schemas.openxmlformats.org/presentationml/2006/ole">
            <p:oleObj spid="_x0000_s46083" name="Document" r:id="rId3" imgW="0" imgH="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Spanish to Portuguese, the highlights </a:t>
            </a:r>
            <a:r>
              <a:rPr lang="en-US" dirty="0" smtClean="0"/>
              <a:t>… </a:t>
            </a:r>
            <a:r>
              <a:rPr lang="en-US" i="1" dirty="0" smtClean="0"/>
              <a:t>Why?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Spanish &amp; Portuguese have much in common.</a:t>
            </a:r>
          </a:p>
          <a:p>
            <a:r>
              <a:rPr lang="en-US" i="1" dirty="0" smtClean="0"/>
              <a:t>But there are enough differences to make for a challenge!</a:t>
            </a:r>
          </a:p>
          <a:p>
            <a:r>
              <a:rPr lang="en-US" dirty="0" smtClean="0"/>
              <a:t>In teaching Portuguese I have found that  many students know or have studied Spanish, therefore:</a:t>
            </a:r>
          </a:p>
          <a:p>
            <a:r>
              <a:rPr lang="en-US" b="1" i="1" dirty="0" smtClean="0"/>
              <a:t>Presentation of Portuguese  grammar and vocabulary, and the learning outcomes of students, may be enhanced by comparisons &amp; contrasts between parallel syntactical structures &amp; lexical items in Spanish and in Portuguese.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 Words: </a:t>
            </a:r>
            <a:r>
              <a:rPr lang="pt-PT" sz="2800" i="1" dirty="0" smtClean="0"/>
              <a:t>palavras interrogativas em português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44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257800"/>
              </a:tblGrid>
              <a:tr h="5337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¿Cómo?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Como?</a:t>
                      </a:r>
                      <a:r>
                        <a:rPr lang="pt-PT" sz="2000" i="1">
                          <a:latin typeface="Times New Roman"/>
                          <a:ea typeface="Cambria"/>
                          <a:cs typeface="Times New Roman"/>
                        </a:rPr>
                        <a:t>Como se chama?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noProof="0" dirty="0" smtClean="0">
                          <a:latin typeface="Times New Roman"/>
                          <a:ea typeface="Cambria"/>
                          <a:cs typeface="Times New Roman"/>
                        </a:rPr>
                        <a:t>¿Dónde?</a:t>
                      </a:r>
                      <a:endParaRPr lang="es-ES_tradnl" sz="2000" noProof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Cambria"/>
                          <a:cs typeface="Times New Roman"/>
                        </a:rPr>
                        <a:t>Onde?</a:t>
                      </a:r>
                      <a:r>
                        <a:rPr lang="pt-PT" sz="2000" i="1" dirty="0">
                          <a:latin typeface="Times New Roman"/>
                          <a:ea typeface="Cambria"/>
                          <a:cs typeface="Times New Roman"/>
                        </a:rPr>
                        <a:t>Onde é a biblioteca? 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¿Qué?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Cambria"/>
                          <a:cs typeface="Times New Roman"/>
                        </a:rPr>
                        <a:t>Que?O que? O que é que é?</a:t>
                      </a:r>
                      <a:r>
                        <a:rPr lang="pt-PT" sz="2000" i="1" dirty="0" smtClean="0">
                          <a:latin typeface="Times New Roman"/>
                          <a:ea typeface="Cambria"/>
                          <a:cs typeface="Times New Roman"/>
                        </a:rPr>
                        <a:t>O </a:t>
                      </a:r>
                      <a:r>
                        <a:rPr lang="pt-PT" sz="2000" i="1" dirty="0">
                          <a:latin typeface="Times New Roman"/>
                          <a:ea typeface="Cambria"/>
                          <a:cs typeface="Times New Roman"/>
                        </a:rPr>
                        <a:t>que é isto?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¿Cuál?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Qual?</a:t>
                      </a:r>
                      <a:r>
                        <a:rPr lang="pt-PT" sz="2000" i="1">
                          <a:latin typeface="Times New Roman"/>
                          <a:ea typeface="Cambria"/>
                          <a:cs typeface="Times New Roman"/>
                        </a:rPr>
                        <a:t>Qual é a sua direção?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¿Cuáles?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Cambria"/>
                          <a:cs typeface="Times New Roman"/>
                        </a:rPr>
                        <a:t>Quais?</a:t>
                      </a:r>
                      <a:r>
                        <a:rPr lang="pt-PT" sz="2000" i="1" dirty="0">
                          <a:latin typeface="Times New Roman"/>
                          <a:ea typeface="Cambria"/>
                          <a:cs typeface="Times New Roman"/>
                        </a:rPr>
                        <a:t>Quais são os </a:t>
                      </a:r>
                      <a:r>
                        <a:rPr lang="pt-PT" sz="2000" i="1" dirty="0" smtClean="0">
                          <a:latin typeface="Times New Roman"/>
                          <a:ea typeface="Cambria"/>
                          <a:cs typeface="Times New Roman"/>
                        </a:rPr>
                        <a:t>produtos deste país?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¿Cuándo?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Quando?</a:t>
                      </a:r>
                      <a:r>
                        <a:rPr lang="pt-PT" sz="2000" i="1">
                          <a:latin typeface="Times New Roman"/>
                          <a:ea typeface="Cambria"/>
                          <a:cs typeface="Times New Roman"/>
                        </a:rPr>
                        <a:t>Quando é o filme?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¿Cuánto, a, os, as?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Quanto, a, os, as?</a:t>
                      </a:r>
                      <a:r>
                        <a:rPr lang="pt-PT" sz="2000" i="1">
                          <a:latin typeface="Times New Roman"/>
                          <a:ea typeface="Cambria"/>
                          <a:cs typeface="Times New Roman"/>
                        </a:rPr>
                        <a:t>Quanto custa?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¿Porqué?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Cambria"/>
                          <a:cs typeface="Times New Roman"/>
                        </a:rPr>
                        <a:t>Porque?</a:t>
                      </a:r>
                      <a:r>
                        <a:rPr lang="pt-PT" sz="2000" dirty="0">
                          <a:latin typeface="Times New Roman"/>
                          <a:ea typeface="Cambria"/>
                          <a:cs typeface="Times New Roman"/>
                        </a:rPr>
                        <a:t> (</a:t>
                      </a:r>
                      <a:r>
                        <a:rPr lang="pt-PT" sz="2000" dirty="0" err="1">
                          <a:latin typeface="Times New Roman"/>
                          <a:ea typeface="Cambria"/>
                          <a:cs typeface="Times New Roman"/>
                        </a:rPr>
                        <a:t>Br</a:t>
                      </a:r>
                      <a:r>
                        <a:rPr lang="pt-PT" sz="2000" dirty="0">
                          <a:latin typeface="Times New Roman"/>
                          <a:ea typeface="Cambria"/>
                          <a:cs typeface="Times New Roman"/>
                        </a:rPr>
                        <a:t>. </a:t>
                      </a:r>
                      <a:r>
                        <a:rPr lang="pt-PT" sz="2000" b="1" dirty="0">
                          <a:latin typeface="Times New Roman"/>
                          <a:ea typeface="Cambria"/>
                          <a:cs typeface="Times New Roman"/>
                        </a:rPr>
                        <a:t>Por que?</a:t>
                      </a:r>
                      <a:r>
                        <a:rPr lang="pt-PT" sz="2000" b="1" dirty="0" smtClean="0">
                          <a:latin typeface="Times New Roman"/>
                          <a:ea typeface="Cambria"/>
                          <a:cs typeface="Times New Roman"/>
                        </a:rPr>
                        <a:t>) </a:t>
                      </a:r>
                      <a:r>
                        <a:rPr lang="pt-PT" sz="2000" b="0" i="1" dirty="0" smtClean="0">
                          <a:latin typeface="Times New Roman"/>
                          <a:ea typeface="Cambria"/>
                          <a:cs typeface="Times New Roman"/>
                        </a:rPr>
                        <a:t>Porque fizeste isto?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>
                          <a:latin typeface="Times New Roman"/>
                          <a:ea typeface="Cambria"/>
                          <a:cs typeface="Times New Roman"/>
                        </a:rPr>
                        <a:t>¿Quién?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Cambria"/>
                          <a:cs typeface="Times New Roman"/>
                        </a:rPr>
                        <a:t>Quem? </a:t>
                      </a:r>
                      <a:r>
                        <a:rPr lang="pt-PT" sz="2000" i="1" dirty="0">
                          <a:latin typeface="Times New Roman"/>
                          <a:ea typeface="Cambria"/>
                          <a:cs typeface="Times New Roman"/>
                        </a:rPr>
                        <a:t>Quem é</a:t>
                      </a:r>
                      <a:r>
                        <a:rPr lang="pt-PT" sz="2000" i="1" dirty="0" smtClean="0">
                          <a:latin typeface="Times New Roman"/>
                          <a:ea typeface="Cambria"/>
                          <a:cs typeface="Times New Roman"/>
                        </a:rPr>
                        <a:t> o presidente </a:t>
                      </a:r>
                      <a:r>
                        <a:rPr lang="pt-PT" sz="2000" i="1" dirty="0">
                          <a:latin typeface="Times New Roman"/>
                          <a:ea typeface="Cambria"/>
                          <a:cs typeface="Times New Roman"/>
                        </a:rPr>
                        <a:t>do Brasil?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quehánasala</a:t>
            </a:r>
            <a:r>
              <a:rPr lang="en-US" sz="2800" dirty="0" smtClean="0"/>
              <a:t> de aula?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762000"/>
          <a:ext cx="54864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957"/>
                <a:gridCol w="2703443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200" b="1" i="1" dirty="0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200" b="1" i="1" dirty="0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Cambria"/>
                          <a:cs typeface="Times New Roman"/>
                        </a:rPr>
                        <a:t>un profesor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um professor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Cambria"/>
                          <a:cs typeface="Times New Roman"/>
                        </a:rPr>
                        <a:t>unos alumnos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uns alunos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Cambria"/>
                          <a:cs typeface="Times New Roman"/>
                        </a:rPr>
                        <a:t>un cuadro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um quadro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Cambria"/>
                          <a:cs typeface="Times New Roman"/>
                        </a:rPr>
                        <a:t>cuadernos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cadernos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Cambria"/>
                          <a:cs typeface="Times New Roman"/>
                        </a:rPr>
                        <a:t>mochilas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mochilas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Cambria"/>
                          <a:cs typeface="Times New Roman"/>
                        </a:rPr>
                        <a:t>pupitres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carteiras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>
                          <a:latin typeface="Times New Roman"/>
                          <a:ea typeface="Cambria"/>
                          <a:cs typeface="Times New Roman"/>
                        </a:rPr>
                        <a:t>escritorio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secretária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Cambria"/>
                          <a:cs typeface="Times New Roman"/>
                        </a:rPr>
                        <a:t>lápices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lápis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Cambria"/>
                          <a:cs typeface="Times New Roman"/>
                        </a:rPr>
                        <a:t>plumas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canetas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Cambria"/>
                          <a:cs typeface="Times New Roman"/>
                        </a:rPr>
                        <a:t>sillas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cadeiras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Cambria"/>
                          <a:cs typeface="Times New Roman"/>
                        </a:rPr>
                        <a:t>reloj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>
                          <a:latin typeface="Times New Roman"/>
                          <a:ea typeface="Cambria"/>
                          <a:cs typeface="Times New Roman"/>
                        </a:rPr>
                        <a:t>relógio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800" b="1" dirty="0">
                          <a:latin typeface="Times New Roman"/>
                          <a:ea typeface="Cambria"/>
                          <a:cs typeface="Times New Roman"/>
                        </a:rPr>
                        <a:t>ventanas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dirty="0">
                          <a:latin typeface="Times New Roman"/>
                          <a:ea typeface="Cambria"/>
                          <a:cs typeface="Times New Roman"/>
                        </a:rPr>
                        <a:t>janelas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los </a:t>
            </a:r>
            <a:r>
              <a:rPr lang="en-US" sz="2800" b="1" dirty="0" err="1" smtClean="0"/>
              <a:t>colores</a:t>
            </a:r>
            <a:r>
              <a:rPr lang="en-US" sz="2800" b="1" dirty="0" smtClean="0"/>
              <a:t> = as cores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685800"/>
          <a:ext cx="65532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733800"/>
              </a:tblGrid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latin typeface="Times New Roman"/>
                          <a:ea typeface="Cambria"/>
                          <a:cs typeface="Times New Roman"/>
                        </a:rPr>
                        <a:t>espanõl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blanco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branco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negro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negro, preto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verde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verde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azul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azul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marrón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castanho, marrom (Br.)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rojo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vermelho, encarnado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amarillo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amarelo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anaranjado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cor-de-laranja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rosa, rosado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cor-de-rosa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morado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mbria"/>
                          <a:cs typeface="Times New Roman"/>
                        </a:rPr>
                        <a:t>roxo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mbria"/>
                          <a:cs typeface="Times New Roman"/>
                        </a:rPr>
                        <a:t>gris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Times New Roman"/>
                          <a:ea typeface="Cambria"/>
                          <a:cs typeface="Times New Roman"/>
                        </a:rPr>
                        <a:t>cinzento</a:t>
                      </a:r>
                      <a:r>
                        <a:rPr lang="en-US" sz="2800" b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800" b="1" dirty="0" err="1">
                          <a:latin typeface="Times New Roman"/>
                          <a:ea typeface="Cambria"/>
                          <a:cs typeface="Times New Roman"/>
                        </a:rPr>
                        <a:t>cinza</a:t>
                      </a:r>
                      <a:r>
                        <a:rPr lang="en-US" sz="2800" b="1" dirty="0">
                          <a:latin typeface="Times New Roman"/>
                          <a:ea typeface="Cambria"/>
                          <a:cs typeface="Times New Roman"/>
                        </a:rPr>
                        <a:t> (Br.)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Vocalic stem changes in the pronunciation of  verbs are usually not reflected in the spelling of words (unlike Spanish) as noted in the following slides.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opresente</a:t>
            </a:r>
            <a:r>
              <a:rPr lang="en-US" sz="2800" i="1" dirty="0" smtClean="0"/>
              <a:t> do </a:t>
            </a:r>
            <a:r>
              <a:rPr lang="en-US" sz="2800" i="1" dirty="0" err="1" smtClean="0"/>
              <a:t>indicativo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verbosregulares</a:t>
            </a:r>
            <a:r>
              <a:rPr lang="en-US" sz="2800" i="1" dirty="0" smtClean="0"/>
              <a:t> en -AR </a:t>
            </a:r>
            <a:endParaRPr lang="en-US" sz="28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42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IPA 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habl</a:t>
                      </a:r>
                      <a:r>
                        <a:rPr lang="en-US" sz="2800" i="1" dirty="0" err="1">
                          <a:latin typeface="Times New Roman"/>
                          <a:ea typeface="Cambria"/>
                          <a:cs typeface="Times New Roman"/>
                        </a:rPr>
                        <a:t>ar</a:t>
                      </a:r>
                      <a:endParaRPr lang="en-US" sz="2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fal</a:t>
                      </a: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ar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/f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ɐlar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54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   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o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/falu/</a:t>
                      </a:r>
                    </a:p>
                  </a:txBody>
                  <a:tcPr marL="68580" marR="68580" marT="0" marB="0"/>
                </a:tc>
              </a:tr>
              <a:tr h="54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   as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as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/fal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800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54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   a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a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/fal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54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   amos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amos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/f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ɐlamu</a:t>
                      </a:r>
                      <a:r>
                        <a:rPr lang="en-US" sz="2800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542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   an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      am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fal</a:t>
                      </a:r>
                      <a:r>
                        <a:rPr lang="en-US" sz="2800" dirty="0" err="1">
                          <a:latin typeface="Helvetica"/>
                          <a:ea typeface="Cambria"/>
                          <a:cs typeface="Helvetica"/>
                        </a:rPr>
                        <a:t>ɐ̃w</a:t>
                      </a: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i="1" dirty="0" err="1" smtClean="0"/>
              <a:t>opresente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indicativo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verbosregulares</a:t>
            </a:r>
            <a:r>
              <a:rPr lang="en-US" sz="2400" i="1" dirty="0" smtClean="0"/>
              <a:t> en –ER, IR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77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9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Cambria"/>
                          <a:cs typeface="Times New Roman"/>
                        </a:rPr>
                        <a:t>Español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Cambria"/>
                          <a:cs typeface="Times New Roman"/>
                        </a:rPr>
                        <a:t>Português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Cambria"/>
                          <a:cs typeface="Times New Roman"/>
                        </a:rPr>
                        <a:t>    IPA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com</a:t>
                      </a: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er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com</a:t>
                      </a: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er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kum</a:t>
                      </a:r>
                      <a:r>
                        <a:rPr lang="en-US" sz="2800" dirty="0" err="1">
                          <a:latin typeface="Helvetica"/>
                          <a:ea typeface="Cambria"/>
                          <a:cs typeface="Helvetica"/>
                        </a:rPr>
                        <a:t>ɛ</a:t>
                      </a: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r</a:t>
                      </a: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/komu/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/k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m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2800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/k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m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/kum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ɛmu</a:t>
                      </a:r>
                      <a:r>
                        <a:rPr lang="en-US" sz="2800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 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/k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ɔ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m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ẽ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j/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abr</a:t>
                      </a: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ir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abr</a:t>
                      </a:r>
                      <a:r>
                        <a:rPr lang="en-US" sz="2800" i="1">
                          <a:latin typeface="Times New Roman"/>
                          <a:ea typeface="Cambria"/>
                          <a:cs typeface="Times New Roman"/>
                        </a:rPr>
                        <a:t>ir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ɐbrir/</a:t>
                      </a:r>
                      <a:endParaRPr lang="en-US" sz="28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/abru/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/abr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2800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/abr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ɨ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imos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imos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800">
                          <a:latin typeface="Helvetica"/>
                          <a:ea typeface="Cambria"/>
                          <a:cs typeface="Helvetica"/>
                        </a:rPr>
                        <a:t>ɐ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brimu</a:t>
                      </a:r>
                      <a:r>
                        <a:rPr lang="en-US" sz="2800">
                          <a:latin typeface="Helvetica"/>
                          <a:ea typeface="Cambria"/>
                          <a:cs typeface="Times New Roman"/>
                        </a:rPr>
                        <a:t>ʃ</a:t>
                      </a: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  <a:tr h="43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mbria"/>
                          <a:cs typeface="Times New Roman"/>
                        </a:rPr>
                        <a:t>       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abr</a:t>
                      </a:r>
                      <a:r>
                        <a:rPr lang="en-US" sz="2800" dirty="0" err="1">
                          <a:latin typeface="Helvetica"/>
                          <a:ea typeface="Cambria"/>
                          <a:cs typeface="Helvetica"/>
                        </a:rPr>
                        <a:t>ẽ</a:t>
                      </a:r>
                      <a:r>
                        <a:rPr lang="en-US" sz="2800" dirty="0" err="1">
                          <a:latin typeface="Times New Roman"/>
                          <a:ea typeface="Cambria"/>
                          <a:cs typeface="Times New Roman"/>
                        </a:rPr>
                        <a:t>j</a:t>
                      </a:r>
                      <a:r>
                        <a:rPr lang="en-US" sz="2800" dirty="0">
                          <a:latin typeface="Times New Roman"/>
                          <a:ea typeface="Cambria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pt-PT" sz="2800" b="1" i="1" dirty="0" smtClean="0"/>
              <a:t>O Presente do Indicativo de Alguns Verbos “Chaves”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r>
              <a:rPr lang="pt-PT" b="1" dirty="0" smtClean="0"/>
              <a:t>ir:      vou, vais, vai, vamos, vão</a:t>
            </a:r>
            <a:endParaRPr lang="en-US" dirty="0" smtClean="0"/>
          </a:p>
          <a:p>
            <a:r>
              <a:rPr lang="pt-PT" b="1" dirty="0" smtClean="0"/>
              <a:t>vir </a:t>
            </a:r>
            <a:r>
              <a:rPr lang="pt-PT" i="1" dirty="0" smtClean="0"/>
              <a:t>(</a:t>
            </a:r>
            <a:r>
              <a:rPr lang="pt-PT" i="1" dirty="0" err="1" smtClean="0"/>
              <a:t>venir</a:t>
            </a:r>
            <a:r>
              <a:rPr lang="pt-PT" i="1" dirty="0" smtClean="0"/>
              <a:t>):</a:t>
            </a:r>
            <a:r>
              <a:rPr lang="pt-PT" b="1" dirty="0" smtClean="0"/>
              <a:t>venho, vens, vem, vimos, vêm</a:t>
            </a:r>
            <a:endParaRPr lang="en-US" dirty="0" smtClean="0"/>
          </a:p>
          <a:p>
            <a:r>
              <a:rPr lang="pt-PT" b="1" dirty="0" smtClean="0"/>
              <a:t>fazer:     faço, fazes, faz, fazemos, fazem</a:t>
            </a:r>
            <a:endParaRPr lang="en-US" dirty="0" smtClean="0"/>
          </a:p>
          <a:p>
            <a:r>
              <a:rPr lang="pt-PT" b="1" dirty="0" smtClean="0"/>
              <a:t>dizer:     digo, dizes, diz, dizemos, dizem</a:t>
            </a:r>
            <a:endParaRPr lang="en-US" dirty="0" smtClean="0"/>
          </a:p>
          <a:p>
            <a:r>
              <a:rPr lang="pt-PT" b="1" dirty="0" smtClean="0"/>
              <a:t>poder:	posso, podes, pode, podemos, podem</a:t>
            </a:r>
            <a:endParaRPr lang="en-US" dirty="0" smtClean="0"/>
          </a:p>
          <a:p>
            <a:r>
              <a:rPr lang="pt-PT" b="1" dirty="0" smtClean="0"/>
              <a:t>pôr </a:t>
            </a:r>
            <a:r>
              <a:rPr lang="pt-PT" i="1" dirty="0" smtClean="0"/>
              <a:t>(</a:t>
            </a:r>
            <a:r>
              <a:rPr lang="pt-PT" i="1" dirty="0" err="1" smtClean="0"/>
              <a:t>poner</a:t>
            </a:r>
            <a:r>
              <a:rPr lang="pt-PT" i="1" dirty="0" smtClean="0"/>
              <a:t>): </a:t>
            </a:r>
            <a:r>
              <a:rPr lang="pt-PT" b="1" dirty="0" smtClean="0"/>
              <a:t>ponho, pões, põe, pomos, põem</a:t>
            </a:r>
            <a:endParaRPr lang="en-US" dirty="0" smtClean="0"/>
          </a:p>
          <a:p>
            <a:r>
              <a:rPr lang="pt-PT" b="1" dirty="0" smtClean="0"/>
              <a:t>dormir:  durmo, dormes, dorme, dormimos,         dormem</a:t>
            </a:r>
            <a:endParaRPr lang="en-US" dirty="0" smtClean="0"/>
          </a:p>
          <a:p>
            <a:r>
              <a:rPr lang="pt-PT" b="1" dirty="0" smtClean="0"/>
              <a:t>pedir: peço, pedes, pede, pedimos, pedem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Uses of</a:t>
            </a:r>
            <a:r>
              <a:rPr lang="en-US" sz="2400" b="1" i="1" dirty="0" smtClean="0"/>
              <a:t> ser &amp;</a:t>
            </a:r>
            <a:r>
              <a:rPr lang="en-US" sz="2400" b="1" i="1" dirty="0" err="1" smtClean="0"/>
              <a:t>estar</a:t>
            </a:r>
            <a:r>
              <a:rPr lang="en-US" sz="2400" b="1" dirty="0" smtClean="0"/>
              <a:t>: </a:t>
            </a:r>
            <a:r>
              <a:rPr lang="en-US" sz="2400" dirty="0" smtClean="0"/>
              <a:t>notice any differences?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715962"/>
          <a:ext cx="6019800" cy="239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español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Português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soy,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eres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es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somos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son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sou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és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é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somos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são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Times New Roman"/>
                          <a:ea typeface="Cambria"/>
                          <a:cs typeface="Times New Roman"/>
                        </a:rPr>
                        <a:t>estoy, estás, está, estamos, están</a:t>
                      </a: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estou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estás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está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estamos</a:t>
                      </a:r>
                      <a:r>
                        <a:rPr lang="en-US" sz="2000" b="1" i="1" dirty="0"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en-US" sz="2000" b="1" i="1" dirty="0" err="1">
                          <a:latin typeface="Times New Roman"/>
                          <a:ea typeface="Cambria"/>
                          <a:cs typeface="Times New Roman"/>
                        </a:rPr>
                        <a:t>estão</a:t>
                      </a: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V="1">
            <a:off x="457200" y="360275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457200" y="3602750"/>
          <a:ext cx="8001000" cy="3255250"/>
        </p:xfrm>
        <a:graphic>
          <a:graphicData uri="http://schemas.openxmlformats.org/presentationml/2006/ole">
            <p:oleObj spid="_x0000_s103426" name="Document" r:id="rId3" imgW="0" imgH="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gustar</a:t>
            </a:r>
            <a:r>
              <a:rPr lang="en-US" sz="2800" dirty="0" smtClean="0"/>
              <a:t> + indirect object </a:t>
            </a:r>
            <a:br>
              <a:rPr lang="en-US" sz="2800" dirty="0" smtClean="0"/>
            </a:br>
            <a:r>
              <a:rPr lang="en-US" sz="2800" i="1" dirty="0" smtClean="0"/>
              <a:t>= </a:t>
            </a:r>
            <a:r>
              <a:rPr lang="en-US" sz="2800" b="1" i="1" dirty="0" err="1" smtClean="0"/>
              <a:t>gostar</a:t>
            </a:r>
            <a:r>
              <a:rPr lang="en-US" sz="2800" b="1" i="1" dirty="0" smtClean="0"/>
              <a:t> de</a:t>
            </a:r>
            <a:r>
              <a:rPr lang="en-US" sz="2800" i="1" dirty="0" smtClean="0"/>
              <a:t> + direct object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¿Les </a:t>
            </a:r>
            <a:r>
              <a:rPr lang="en-US" dirty="0" err="1" smtClean="0"/>
              <a:t>gusta</a:t>
            </a:r>
            <a:r>
              <a:rPr lang="en-US" dirty="0" smtClean="0"/>
              <a:t> a </a:t>
            </a:r>
            <a:r>
              <a:rPr lang="en-US" dirty="0" err="1" smtClean="0"/>
              <a:t>Uds</a:t>
            </a:r>
            <a:r>
              <a:rPr lang="en-US" dirty="0" smtClean="0"/>
              <a:t> la comida? –</a:t>
            </a:r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dirty="0" err="1" smtClean="0"/>
              <a:t>nosgusta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err="1" smtClean="0"/>
              <a:t>Vocêsgostamda</a:t>
            </a:r>
            <a:r>
              <a:rPr lang="en-US" i="1" dirty="0" smtClean="0"/>
              <a:t> comida? –</a:t>
            </a:r>
            <a:r>
              <a:rPr lang="en-US" i="1" dirty="0" err="1" smtClean="0"/>
              <a:t>Gostamos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mí</a:t>
            </a:r>
            <a:r>
              <a:rPr lang="en-US" dirty="0" smtClean="0"/>
              <a:t> me </a:t>
            </a:r>
            <a:r>
              <a:rPr lang="en-US" dirty="0" err="1" smtClean="0"/>
              <a:t>gustanlascorridas</a:t>
            </a:r>
            <a:r>
              <a:rPr lang="en-US" dirty="0" smtClean="0"/>
              <a:t> de </a:t>
            </a:r>
            <a:r>
              <a:rPr lang="en-US" dirty="0" err="1" smtClean="0"/>
              <a:t>toro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err="1" smtClean="0"/>
              <a:t>Gosto</a:t>
            </a:r>
            <a:r>
              <a:rPr lang="en-US" i="1" dirty="0" smtClean="0"/>
              <a:t> das </a:t>
            </a:r>
            <a:r>
              <a:rPr lang="en-US" i="1" dirty="0" err="1" smtClean="0"/>
              <a:t>corridas</a:t>
            </a:r>
            <a:r>
              <a:rPr lang="en-US" i="1" dirty="0" smtClean="0"/>
              <a:t> de </a:t>
            </a:r>
            <a:r>
              <a:rPr lang="en-US" i="1" dirty="0" err="1" smtClean="0"/>
              <a:t>toro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ellos</a:t>
            </a:r>
            <a:r>
              <a:rPr lang="en-US" dirty="0" smtClean="0"/>
              <a:t> no les </a:t>
            </a:r>
            <a:r>
              <a:rPr lang="en-US" dirty="0" err="1" smtClean="0"/>
              <a:t>gustatantomirartelevisión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err="1" smtClean="0"/>
              <a:t>Elesnãogostamtanto</a:t>
            </a:r>
            <a:r>
              <a:rPr lang="en-US" i="1" dirty="0" smtClean="0"/>
              <a:t> de </a:t>
            </a:r>
            <a:r>
              <a:rPr lang="en-US" i="1" dirty="0" err="1" smtClean="0"/>
              <a:t>vertelevisão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Nosgustó</a:t>
            </a:r>
            <a:r>
              <a:rPr lang="en-US" dirty="0" smtClean="0"/>
              <a:t> la </a:t>
            </a:r>
            <a:r>
              <a:rPr lang="en-US" dirty="0" err="1" smtClean="0"/>
              <a:t>pieza</a:t>
            </a:r>
            <a:r>
              <a:rPr lang="en-US" dirty="0" smtClean="0"/>
              <a:t> de </a:t>
            </a:r>
            <a:r>
              <a:rPr lang="en-US" dirty="0" err="1" smtClean="0"/>
              <a:t>teatro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err="1" smtClean="0"/>
              <a:t>Gostámosdapeça</a:t>
            </a:r>
            <a:r>
              <a:rPr lang="en-US" i="1" dirty="0" smtClean="0"/>
              <a:t> de </a:t>
            </a:r>
            <a:r>
              <a:rPr lang="en-US" i="1" dirty="0" err="1" smtClean="0"/>
              <a:t>teatro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Spoken Portuguese</a:t>
            </a:r>
            <a:r>
              <a:rPr lang="en-US" sz="2400" b="1" dirty="0" smtClean="0"/>
              <a:t> features  two unique verb constructions </a:t>
            </a:r>
            <a:br>
              <a:rPr lang="en-US" sz="2400" b="1" dirty="0" smtClean="0"/>
            </a:br>
            <a:r>
              <a:rPr lang="en-US" sz="2400" b="1" dirty="0" smtClean="0"/>
              <a:t>that Spanish does not: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 personal infinitive: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 comida </a:t>
            </a:r>
            <a:r>
              <a:rPr lang="en-US" dirty="0" err="1" smtClean="0"/>
              <a:t>está</a:t>
            </a:r>
            <a:r>
              <a:rPr lang="en-US" dirty="0" smtClean="0"/>
              <a:t> no </a:t>
            </a:r>
            <a:r>
              <a:rPr lang="en-US" dirty="0" err="1" smtClean="0"/>
              <a:t>frigoríficopara</a:t>
            </a:r>
            <a:r>
              <a:rPr lang="en-US" dirty="0" smtClean="0"/>
              <a:t> as </a:t>
            </a:r>
            <a:r>
              <a:rPr lang="en-US" dirty="0" err="1" smtClean="0"/>
              <a:t>crianças</a:t>
            </a:r>
            <a:r>
              <a:rPr lang="en-US" b="1" dirty="0" err="1" smtClean="0"/>
              <a:t>comerem</a:t>
            </a:r>
            <a:r>
              <a:rPr lang="es-ES_tradnl" i="1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s-ES_tradnl" i="1" dirty="0" smtClean="0"/>
              <a:t>			(La comida está en el refrigerador para 		que los niños coman).</a:t>
            </a:r>
            <a:endParaRPr lang="es-ES_tradnl" sz="1200" i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b="1" dirty="0" smtClean="0"/>
              <a:t>Every day use of the future </a:t>
            </a:r>
            <a:r>
              <a:rPr lang="en-US" b="1" dirty="0" err="1" smtClean="0"/>
              <a:t>subjuctive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Quando</a:t>
            </a:r>
            <a:r>
              <a:rPr lang="en-US" b="1" dirty="0" err="1" smtClean="0"/>
              <a:t>chegare</a:t>
            </a:r>
            <a:r>
              <a:rPr lang="en-US" b="1" i="1" dirty="0" err="1" smtClean="0"/>
              <a:t>s</a:t>
            </a:r>
            <a:r>
              <a:rPr lang="en-US" dirty="0" smtClean="0"/>
              <a:t>a </a:t>
            </a:r>
            <a:r>
              <a:rPr lang="en-US" dirty="0" err="1" smtClean="0"/>
              <a:t>tua</a:t>
            </a:r>
            <a:r>
              <a:rPr lang="en-US" dirty="0" smtClean="0"/>
              <a:t> casa</a:t>
            </a:r>
            <a:r>
              <a:rPr lang="en-US" b="1" dirty="0" smtClean="0"/>
              <a:t>, </a:t>
            </a:r>
            <a:r>
              <a:rPr lang="en-US" dirty="0" err="1" smtClean="0"/>
              <a:t>chame</a:t>
            </a:r>
            <a:r>
              <a:rPr lang="en-US" dirty="0" smtClean="0"/>
              <a:t>-me. </a:t>
            </a:r>
          </a:p>
          <a:p>
            <a:pPr>
              <a:buNone/>
            </a:pPr>
            <a:r>
              <a:rPr lang="es-ES_tradnl" i="1" dirty="0" smtClean="0"/>
              <a:t>(</a:t>
            </a:r>
            <a:r>
              <a:rPr lang="es-ES_tradnl" i="1" smtClean="0"/>
              <a:t>Cuando llegues </a:t>
            </a:r>
            <a:r>
              <a:rPr lang="es-ES_tradnl" i="1" dirty="0" smtClean="0"/>
              <a:t>a tu casa, llame-me.)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i="1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• Highlight some similarities and differences between the Spanish and Portuguese languages.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• Foster in you a greater appreciation for the Portuguese language &amp;</a:t>
            </a:r>
            <a:r>
              <a:rPr lang="en-US" dirty="0" err="1" smtClean="0"/>
              <a:t>Luso</a:t>
            </a:r>
            <a:r>
              <a:rPr lang="en-US" dirty="0" smtClean="0"/>
              <a:t>-Brazilian culture.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• Encourage you to study Portuguese!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en-US" i="1" dirty="0" smtClean="0"/>
              <a:t>	You don’t know yet what fun you can have! </a:t>
            </a:r>
          </a:p>
          <a:p>
            <a:pPr>
              <a:buNone/>
            </a:pPr>
            <a:r>
              <a:rPr lang="en-US" i="1" dirty="0" smtClean="0"/>
              <a:t>	Let’s find out 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Conclusões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If Portuguese has many more complex sounds, more tenses, more contractions, and so on, than does Spanish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 need to get started learning it right away!!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Boa </a:t>
            </a:r>
            <a:r>
              <a:rPr lang="en-US" dirty="0" err="1" smtClean="0"/>
              <a:t>sorte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¡Gracias </a:t>
            </a:r>
            <a:r>
              <a:rPr lang="en-US" sz="3200" dirty="0" err="1" smtClean="0"/>
              <a:t>porsuexcelentíssimaatención</a:t>
            </a:r>
            <a:r>
              <a:rPr lang="en-US" sz="3200" dirty="0" smtClean="0"/>
              <a:t>¡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Obrigado </a:t>
            </a:r>
            <a:r>
              <a:rPr lang="en-US" sz="3200" dirty="0" err="1" smtClean="0"/>
              <a:t>pelasuaexcelentissíssimaatenção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33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1" dirty="0" err="1">
                          <a:latin typeface="Times New Roman"/>
                          <a:ea typeface="Cambria"/>
                          <a:cs typeface="Times New Roman"/>
                        </a:rPr>
                        <a:t>Despedidas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1">
                          <a:latin typeface="Times New Roman"/>
                          <a:ea typeface="Cambria"/>
                          <a:cs typeface="Times New Roman"/>
                        </a:rPr>
                        <a:t>Despedidas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mbria"/>
                          <a:cs typeface="Times New Roman"/>
                        </a:rPr>
                        <a:t>¡Hasta luego!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mbria"/>
                          <a:cs typeface="Times New Roman"/>
                        </a:rPr>
                        <a:t>Até logo!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mbria"/>
                          <a:cs typeface="Times New Roman"/>
                        </a:rPr>
                        <a:t>¡Adiós!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Cambria"/>
                          <a:cs typeface="Times New Roman"/>
                        </a:rPr>
                        <a:t>Adeus!</a:t>
                      </a:r>
                      <a:endParaRPr lang="en-US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Cambria"/>
                          <a:cs typeface="Times New Roman"/>
                        </a:rPr>
                        <a:t>¡</a:t>
                      </a:r>
                      <a:r>
                        <a:rPr lang="en-US" sz="3600" dirty="0" err="1">
                          <a:latin typeface="Times New Roman"/>
                          <a:ea typeface="Cambria"/>
                          <a:cs typeface="Times New Roman"/>
                        </a:rPr>
                        <a:t>Hasta</a:t>
                      </a:r>
                      <a:r>
                        <a:rPr lang="en-US" sz="3600" dirty="0" smtClean="0">
                          <a:latin typeface="Times New Roman"/>
                          <a:ea typeface="Cambria"/>
                          <a:cs typeface="Times New Roman"/>
                        </a:rPr>
                        <a:t>la</a:t>
                      </a:r>
                      <a:r>
                        <a:rPr lang="en-US" sz="3600" dirty="0" err="1" smtClean="0">
                          <a:latin typeface="Times New Roman"/>
                          <a:ea typeface="Cambria"/>
                          <a:cs typeface="Times New Roman"/>
                        </a:rPr>
                        <a:t>próxima</a:t>
                      </a:r>
                      <a:r>
                        <a:rPr lang="en-US" sz="3600" dirty="0">
                          <a:latin typeface="Times New Roman"/>
                          <a:ea typeface="Cambria"/>
                          <a:cs typeface="Times New Roman"/>
                        </a:rPr>
                        <a:t>!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latin typeface="Times New Roman"/>
                          <a:ea typeface="Cambria"/>
                          <a:cs typeface="Times New Roman"/>
                        </a:rPr>
                        <a:t>Até</a:t>
                      </a:r>
                      <a:r>
                        <a:rPr lang="en-US" sz="3600" dirty="0" smtClean="0">
                          <a:latin typeface="Times New Roman"/>
                          <a:ea typeface="Cambria"/>
                          <a:cs typeface="Times New Roman"/>
                        </a:rPr>
                        <a:t>a</a:t>
                      </a:r>
                      <a:r>
                        <a:rPr lang="en-US" sz="3600" dirty="0" err="1" smtClean="0">
                          <a:latin typeface="Times New Roman"/>
                          <a:ea typeface="Cambria"/>
                          <a:cs typeface="Times New Roman"/>
                        </a:rPr>
                        <a:t>próxima</a:t>
                      </a:r>
                      <a:r>
                        <a:rPr lang="en-US" sz="3600" dirty="0">
                          <a:latin typeface="Times New Roman"/>
                          <a:ea typeface="Cambria"/>
                          <a:cs typeface="Times New Roman"/>
                        </a:rPr>
                        <a:t>!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The author consulted numerous web and published sources in preparing this slide show</a:t>
            </a:r>
          </a:p>
          <a:p>
            <a:pPr>
              <a:buNone/>
            </a:pPr>
            <a:r>
              <a:rPr lang="en-US" dirty="0" smtClean="0"/>
              <a:t>	which I prepared for an audience of professional foreign language instructors of Spanish. However, much of the material is my own.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If the viewer wishes to learn the source of any information contained herein, please write to </a:t>
            </a:r>
            <a:r>
              <a:rPr lang="en-US" dirty="0" err="1" smtClean="0"/>
              <a:t>davidro@csufresno.edu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monument 048"/>
          <p:cNvPicPr>
            <a:picLocks noChangeAspect="1" noChangeArrowheads="1"/>
          </p:cNvPicPr>
          <p:nvPr/>
        </p:nvPicPr>
        <p:blipFill>
          <a:blip r:embed="rId2"/>
          <a:srcRect l="2942" r="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case for Portuguese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• Is Portuguese an important world language for Americans to study?</a:t>
            </a:r>
          </a:p>
          <a:p>
            <a:pPr>
              <a:buNone/>
            </a:pPr>
            <a:r>
              <a:rPr lang="en-US" sz="3600" dirty="0" smtClean="0"/>
              <a:t>• What is its importance with relation to other world languages, including Spanish?</a:t>
            </a:r>
          </a:p>
          <a:p>
            <a:pPr>
              <a:buNone/>
            </a:pPr>
            <a:r>
              <a:rPr lang="en-US" sz="3600" dirty="0" smtClean="0"/>
              <a:t>• Portuguese is a major language of culture, &amp;  international business.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 smtClean="0"/>
              <a:t>     World </a:t>
            </a:r>
            <a:r>
              <a:rPr lang="en-US" sz="4000" b="1" dirty="0"/>
              <a:t>Languages, Most </a:t>
            </a:r>
            <a:r>
              <a:rPr lang="en-US" sz="4000" b="1" dirty="0" smtClean="0"/>
              <a:t>Spoken </a:t>
            </a:r>
            <a:endParaRPr lang="en-US" sz="40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200" dirty="0" smtClean="0">
                <a:latin typeface="Times New Roman" pitchFamily="-108" charset="0"/>
              </a:rPr>
              <a:t>							Source: </a:t>
            </a:r>
            <a:r>
              <a:rPr lang="en-US" sz="1200" u="sng" dirty="0" smtClean="0">
                <a:latin typeface="Times New Roman" pitchFamily="-108" charset="0"/>
              </a:rPr>
              <a:t>NY Times 2008 Almanac</a:t>
            </a:r>
            <a:r>
              <a:rPr lang="en-US" sz="1200" dirty="0" smtClean="0">
                <a:latin typeface="Times New Roman" pitchFamily="-108" charset="0"/>
              </a:rPr>
              <a:t>.</a:t>
            </a:r>
            <a:endParaRPr lang="en-US" sz="12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>
                <a:latin typeface="Times New Roman" pitchFamily="-108" charset="0"/>
              </a:rPr>
              <a:t>6th.Portuguese: Official language in 8 countries: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>
                <a:latin typeface="Times New Roman" pitchFamily="-108" charset="0"/>
              </a:rPr>
              <a:t>	Angola, Brazil, Cape Verde, Guinea-Bissau, Mozambique, Portugal, </a:t>
            </a:r>
            <a:r>
              <a:rPr lang="en-US" b="1" i="1" dirty="0" smtClean="0">
                <a:latin typeface="Times New Roman" pitchFamily="-108" charset="0"/>
              </a:rPr>
              <a:t>S</a:t>
            </a:r>
            <a:r>
              <a:rPr lang="pt-PT" b="1" i="1" dirty="0" err="1" smtClean="0">
                <a:latin typeface="Times New Roman" pitchFamily="-108" charset="0"/>
              </a:rPr>
              <a:t>ã</a:t>
            </a:r>
            <a:r>
              <a:rPr lang="en-US" b="1" i="1" dirty="0" err="1" smtClean="0">
                <a:latin typeface="Times New Roman" pitchFamily="-108" charset="0"/>
              </a:rPr>
              <a:t>oTom</a:t>
            </a:r>
            <a:r>
              <a:rPr lang="pt-PT" b="1" i="1" dirty="0" smtClean="0">
                <a:latin typeface="Times New Roman" pitchFamily="-108" charset="0"/>
              </a:rPr>
              <a:t>é</a:t>
            </a:r>
            <a:r>
              <a:rPr lang="en-US" b="1" i="1" dirty="0" err="1" smtClean="0">
                <a:latin typeface="Times New Roman" pitchFamily="-108" charset="0"/>
              </a:rPr>
              <a:t>e</a:t>
            </a:r>
            <a:r>
              <a:rPr lang="en-US" b="1" i="1" dirty="0">
                <a:latin typeface="Times New Roman" pitchFamily="-108" charset="0"/>
              </a:rPr>
              <a:t>Pr</a:t>
            </a:r>
            <a:r>
              <a:rPr lang="pt-PT" b="1" i="1" dirty="0" err="1">
                <a:latin typeface="Times New Roman" pitchFamily="-108" charset="0"/>
              </a:rPr>
              <a:t>í</a:t>
            </a:r>
            <a:r>
              <a:rPr lang="en-US" b="1" i="1" dirty="0" err="1">
                <a:latin typeface="Times New Roman" pitchFamily="-108" charset="0"/>
              </a:rPr>
              <a:t>ncipe</a:t>
            </a:r>
            <a:r>
              <a:rPr lang="en-US" b="1" i="1" dirty="0" smtClean="0">
                <a:latin typeface="Times New Roman" pitchFamily="-108" charset="0"/>
              </a:rPr>
              <a:t>, </a:t>
            </a:r>
            <a:r>
              <a:rPr lang="en-US" b="1" i="1" dirty="0">
                <a:latin typeface="Times New Roman" pitchFamily="-108" charset="0"/>
              </a:rPr>
              <a:t>East </a:t>
            </a:r>
            <a:r>
              <a:rPr lang="en-US" b="1" i="1" dirty="0" smtClean="0">
                <a:latin typeface="Times New Roman" pitchFamily="-108" charset="0"/>
              </a:rPr>
              <a:t>Timor</a:t>
            </a:r>
            <a:r>
              <a:rPr lang="en-US" dirty="0" smtClean="0">
                <a:latin typeface="Times New Roman" pitchFamily="-108" charset="0"/>
              </a:rPr>
              <a:t>.</a:t>
            </a:r>
            <a:endParaRPr lang="en-US" b="1" i="1" dirty="0" smtClean="0">
              <a:latin typeface="Times New Roman" pitchFamily="-10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-108" charset="0"/>
              </a:rPr>
              <a:t>5th. Arabic: Official language in 25 countries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>
                <a:latin typeface="Times New Roman" pitchFamily="-108" charset="0"/>
              </a:rPr>
              <a:t>4th. Spanish: 21 nations; USA is 6th in the number of Spanish speakers who consider Spanish their first language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-108" charset="0"/>
              </a:rPr>
              <a:t>3rd. Hindi: India’s official language </a:t>
            </a:r>
            <a:r>
              <a:rPr lang="en-US" sz="2400" dirty="0" err="1">
                <a:latin typeface="Times New Roman" pitchFamily="-108" charset="0"/>
              </a:rPr>
              <a:t>w</a:t>
            </a:r>
            <a:r>
              <a:rPr lang="en-US" sz="2400" dirty="0">
                <a:latin typeface="Times New Roman" pitchFamily="-108" charset="0"/>
              </a:rPr>
              <a:t>. English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-108" charset="0"/>
              </a:rPr>
              <a:t>2nd. English: 58 countries, 1/3 of humanity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-108" charset="0"/>
              </a:rPr>
              <a:t>1st. Chinese (Mandarin): China, Taiwan, Singapore</a:t>
            </a:r>
            <a:endParaRPr lang="en-US" sz="3027" dirty="0" smtClean="0">
              <a:latin typeface="Times New Roman" pitchFamily="-10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dirty="0" smtClean="0">
                <a:latin typeface="Times New Roman" pitchFamily="-108" charset="0"/>
              </a:rPr>
              <a:t>Portuguese</a:t>
            </a:r>
            <a:r>
              <a:rPr lang="en-US" dirty="0" smtClean="0">
                <a:latin typeface="Times New Roman" pitchFamily="-108" charset="0"/>
              </a:rPr>
              <a:t> is the </a:t>
            </a:r>
            <a:r>
              <a:rPr lang="en-US" b="1" dirty="0" smtClean="0">
                <a:latin typeface="Times New Roman" pitchFamily="-108" charset="0"/>
              </a:rPr>
              <a:t>third</a:t>
            </a:r>
            <a:r>
              <a:rPr lang="en-US" dirty="0" smtClean="0">
                <a:latin typeface="Times New Roman" pitchFamily="-108" charset="0"/>
              </a:rPr>
              <a:t> most spoken European language in the world, </a:t>
            </a:r>
            <a:r>
              <a:rPr lang="en-US" i="1" dirty="0" smtClean="0">
                <a:latin typeface="Times New Roman" pitchFamily="-108" charset="0"/>
              </a:rPr>
              <a:t>ahead of French, German, &amp; Italian.</a:t>
            </a:r>
          </a:p>
          <a:p>
            <a:endParaRPr lang="en-US" i="1" dirty="0" smtClean="0">
              <a:latin typeface="Times New Roman" pitchFamily="-108" charset="0"/>
            </a:endParaRPr>
          </a:p>
          <a:p>
            <a:r>
              <a:rPr lang="en-US" b="1" dirty="0" smtClean="0">
                <a:latin typeface="Times New Roman" pitchFamily="-108" charset="0"/>
              </a:rPr>
              <a:t>Spanish</a:t>
            </a:r>
            <a:r>
              <a:rPr lang="en-US" dirty="0" smtClean="0">
                <a:latin typeface="Times New Roman" pitchFamily="-108" charset="0"/>
              </a:rPr>
              <a:t> is the </a:t>
            </a:r>
            <a:r>
              <a:rPr lang="en-US" b="1" dirty="0" smtClean="0">
                <a:latin typeface="Times New Roman" pitchFamily="-108" charset="0"/>
              </a:rPr>
              <a:t>second</a:t>
            </a:r>
            <a:r>
              <a:rPr lang="en-US" dirty="0" smtClean="0">
                <a:latin typeface="Times New Roman" pitchFamily="-108" charset="0"/>
              </a:rPr>
              <a:t> most spoken European language on the globe.</a:t>
            </a:r>
          </a:p>
          <a:p>
            <a:endParaRPr lang="en-US" dirty="0" smtClean="0">
              <a:latin typeface="Times New Roman" pitchFamily="-108" charset="0"/>
            </a:endParaRPr>
          </a:p>
          <a:p>
            <a:r>
              <a:rPr lang="en-US" b="1" dirty="0" smtClean="0">
                <a:latin typeface="Times New Roman" pitchFamily="-108" charset="0"/>
              </a:rPr>
              <a:t>English</a:t>
            </a:r>
            <a:r>
              <a:rPr lang="en-US" dirty="0" smtClean="0">
                <a:latin typeface="Times New Roman" pitchFamily="-108" charset="0"/>
              </a:rPr>
              <a:t> is the number </a:t>
            </a:r>
            <a:r>
              <a:rPr lang="en-US" b="1" dirty="0" smtClean="0">
                <a:latin typeface="Times New Roman" pitchFamily="-108" charset="0"/>
              </a:rPr>
              <a:t>one</a:t>
            </a:r>
            <a:r>
              <a:rPr lang="en-US" dirty="0" smtClean="0">
                <a:latin typeface="Times New Roman" pitchFamily="-108" charset="0"/>
              </a:rPr>
              <a:t> European language spoken on earth.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7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Mapa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mundohispanófonohoy</a:t>
            </a:r>
            <a:endParaRPr lang="en-US" sz="2800" b="1" dirty="0"/>
          </a:p>
        </p:txBody>
      </p:sp>
      <p:pic>
        <p:nvPicPr>
          <p:cNvPr id="4" name="Content Placeholder 3" descr="EDI627-political-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2483</Words>
  <Application>Microsoft Macintosh PowerPoint</Application>
  <PresentationFormat>On-screen Show (4:3)</PresentationFormat>
  <Paragraphs>819</Paragraphs>
  <Slides>53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???</vt:lpstr>
      <vt:lpstr>???</vt:lpstr>
      <vt:lpstr>   FROM SPANISH TO PORTUGUESE     CVFLA Fall Conference  October 17, 2009:    David A. Ross, Ph.D. Foreign Languages, CSUF, 1968-2009  Portuguese Instructor, FCC, 2009-10 E-Mail   david.ross@fresnocitycollege.edu  URL   http://zimmer.csufresno.edu/~davidro       </vt:lpstr>
      <vt:lpstr>Saludos = Saudações</vt:lpstr>
      <vt:lpstr>UnaPregunta:  ¿Quiéntienerazón? UmaPergunta: Quem tem razão?</vt:lpstr>
      <vt:lpstr>Spanish to Portuguese, the highlights … Why? </vt:lpstr>
      <vt:lpstr>Goals:</vt:lpstr>
      <vt:lpstr>The case for Portuguese …</vt:lpstr>
      <vt:lpstr>     World Languages, Most Spoken </vt:lpstr>
      <vt:lpstr>Slide 8</vt:lpstr>
      <vt:lpstr>Mapa del mundohispanófonohoy</vt:lpstr>
      <vt:lpstr>Mapa do MundoLusófonohoje </vt:lpstr>
      <vt:lpstr>World’s Largest Economies: GDP in millions of US $$</vt:lpstr>
      <vt:lpstr>Roman Origins</vt:lpstr>
      <vt:lpstr> Roman Provinces in Hispania</vt:lpstr>
      <vt:lpstr>Origins of Portugal</vt:lpstr>
      <vt:lpstr>Galaico-portuguêswas used as a literary language in all Iberia prior to the ascendancy of castellano.</vt:lpstr>
      <vt:lpstr>Spanish &amp; Portuguese: both have inherited   hundreds of Arabic words</vt:lpstr>
      <vt:lpstr>comparative phrases using ojalá&amp;oxalá</vt:lpstr>
      <vt:lpstr>Sounds</vt:lpstr>
      <vt:lpstr>5 Spanish Monothong Vowels</vt:lpstr>
      <vt:lpstr>European Portuguese  vowels (vogais)</vt:lpstr>
      <vt:lpstr>14 European Portuguese Vowels  </vt:lpstr>
      <vt:lpstr>Some non-nasal diphthongs  </vt:lpstr>
      <vt:lpstr>Consonant sounds unique to EP</vt:lpstr>
      <vt:lpstr>EP vs. BP Examples:  A quick analogy: British &amp;  American versions of English …  1. Vocabulary </vt:lpstr>
      <vt:lpstr>2. Some pronunciation differences: EP vs. BP </vt:lpstr>
      <vt:lpstr>3. EP vs. BP syntax and word order: A few differences.</vt:lpstr>
      <vt:lpstr>Rules of stress: Portuguese Words </vt:lpstr>
      <vt:lpstr>“You” pronoun proliferation,  third person in Portuguese! </vt:lpstr>
      <vt:lpstr>NúmerosCardinales = NúmerosCardinais</vt:lpstr>
      <vt:lpstr>Días de la semana = Dias dasemana</vt:lpstr>
      <vt:lpstr>Docemeses del año = Doze meses do ano</vt:lpstr>
      <vt:lpstr>Artículos = Artigos</vt:lpstr>
      <vt:lpstr>Contracçoes com preposições</vt:lpstr>
      <vt:lpstr>Meu deus! Mais contracções! </vt:lpstr>
      <vt:lpstr>Telling time</vt:lpstr>
      <vt:lpstr>Gender of some commonly used nouns may vary:  ¡Atención! Atenção!</vt:lpstr>
      <vt:lpstr>Portuguese fancy plurals,Não é?</vt:lpstr>
      <vt:lpstr>Survey of diacriticals: Spanish</vt:lpstr>
      <vt:lpstr>Survey of diacriticals: Portuguese</vt:lpstr>
      <vt:lpstr>Question Words: palavras interrogativas em português</vt:lpstr>
      <vt:lpstr>O quehánasala de aula?</vt:lpstr>
      <vt:lpstr>los colores = as cores</vt:lpstr>
      <vt:lpstr>Slide 43</vt:lpstr>
      <vt:lpstr>opresente do indicativo: verbosregulares en -AR </vt:lpstr>
      <vt:lpstr>opresente do indicativo: verbosregulares en –ER, IR</vt:lpstr>
      <vt:lpstr>O Presente do Indicativo de Alguns Verbos “Chaves”</vt:lpstr>
      <vt:lpstr>Uses of ser &amp;estar: notice any differences?</vt:lpstr>
      <vt:lpstr>gustar + indirect object  = gostar de + direct object</vt:lpstr>
      <vt:lpstr>Spoken Portuguese features  two unique verb constructions  that Spanish does not:</vt:lpstr>
      <vt:lpstr>Conclusões?</vt:lpstr>
      <vt:lpstr>¡Gracias porsuexcelentíssimaatención¡  Obrigado pelasuaexcelentissíssimaatenção!</vt:lpstr>
      <vt:lpstr>Sources</vt:lpstr>
      <vt:lpstr>Slide 53</vt:lpstr>
    </vt:vector>
  </TitlesOfParts>
  <Company>Cal State University, Fresno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SPANISH TO PORTUGUESE</dc:title>
  <dc:creator>David Ross</dc:creator>
  <cp:lastModifiedBy>Fresno State</cp:lastModifiedBy>
  <cp:revision>240</cp:revision>
  <dcterms:created xsi:type="dcterms:W3CDTF">2009-10-17T22:39:41Z</dcterms:created>
  <dcterms:modified xsi:type="dcterms:W3CDTF">2009-10-19T15:25:06Z</dcterms:modified>
</cp:coreProperties>
</file>